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129" r:id="rId1"/>
  </p:sldMasterIdLst>
  <p:notesMasterIdLst>
    <p:notesMasterId r:id="rId69"/>
  </p:notesMasterIdLst>
  <p:sldIdLst>
    <p:sldId id="256" r:id="rId2"/>
    <p:sldId id="257" r:id="rId3"/>
    <p:sldId id="314" r:id="rId4"/>
    <p:sldId id="259" r:id="rId5"/>
    <p:sldId id="261" r:id="rId6"/>
    <p:sldId id="262" r:id="rId7"/>
    <p:sldId id="260" r:id="rId8"/>
    <p:sldId id="265" r:id="rId9"/>
    <p:sldId id="266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63" r:id="rId30"/>
    <p:sldId id="264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5" r:id="rId40"/>
    <p:sldId id="284" r:id="rId41"/>
    <p:sldId id="286" r:id="rId42"/>
    <p:sldId id="287" r:id="rId43"/>
    <p:sldId id="288" r:id="rId44"/>
    <p:sldId id="289" r:id="rId45"/>
    <p:sldId id="290" r:id="rId46"/>
    <p:sldId id="292" r:id="rId47"/>
    <p:sldId id="293" r:id="rId48"/>
    <p:sldId id="291" r:id="rId49"/>
    <p:sldId id="294" r:id="rId50"/>
    <p:sldId id="295" r:id="rId51"/>
    <p:sldId id="296" r:id="rId52"/>
    <p:sldId id="297" r:id="rId53"/>
    <p:sldId id="298" r:id="rId54"/>
    <p:sldId id="299" r:id="rId55"/>
    <p:sldId id="301" r:id="rId56"/>
    <p:sldId id="302" r:id="rId57"/>
    <p:sldId id="327" r:id="rId58"/>
    <p:sldId id="303" r:id="rId59"/>
    <p:sldId id="305" r:id="rId60"/>
    <p:sldId id="309" r:id="rId61"/>
    <p:sldId id="310" r:id="rId62"/>
    <p:sldId id="307" r:id="rId63"/>
    <p:sldId id="308" r:id="rId64"/>
    <p:sldId id="311" r:id="rId65"/>
    <p:sldId id="312" r:id="rId66"/>
    <p:sldId id="313" r:id="rId67"/>
    <p:sldId id="326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00EB6B"/>
    <a:srgbClr val="FB6A17"/>
    <a:srgbClr val="7F81AC"/>
    <a:srgbClr val="BE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29"/>
    <p:restoredTop sz="94678"/>
  </p:normalViewPr>
  <p:slideViewPr>
    <p:cSldViewPr snapToGrid="0" snapToObjects="1">
      <p:cViewPr varScale="1">
        <p:scale>
          <a:sx n="111" d="100"/>
          <a:sy n="111" d="100"/>
        </p:scale>
        <p:origin x="232" y="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DE75-731E-A34B-83E5-55CB86A788B8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FB4E-028E-EF4F-881B-A53E49D42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99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FB4E-028E-EF4F-881B-A53E49D42F8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9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4465-296D-F645-AEF5-4770599F4CE6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5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82BF-7F4C-2C43-A3B4-00100AB23C4F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6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F97B-4345-EC46-92C1-3335FA87ABD8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3AB7-6A8D-5546-AC69-5B4745FE3305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07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B3B-1BF9-2B4E-82A6-721C8F0CB29C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8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3696-5D32-8842-81F1-9F9602AB3693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09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D2F5-CD3F-884E-8D37-3C609ED9FD77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29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3E3-05E2-C84D-BA80-EAB487DDCC65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65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6F40-E5AF-A246-9CDC-883B7A652421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1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11E6-7813-1547-B7A8-C89A5D2B9BCC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4238" y="87582"/>
            <a:ext cx="838199" cy="43041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6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BC06-A83B-D641-99CC-A18BDE7EA5CD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3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766-A7F3-5B4D-9B2B-900254027E81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3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7538-884B-0641-9A85-0822074D2EBB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4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D900-4FD4-6D49-ABD2-0D7AD564C146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9C41-49E8-874E-ACBD-2B4770E01294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5A13-E703-9C45-AF32-4DFBD91CA72A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4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1587-C135-2C46-9140-E3BEFCCF62AB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325" y="146775"/>
            <a:ext cx="9404723" cy="717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22" y="1160334"/>
            <a:ext cx="10542494" cy="508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033E03-DE11-0E4F-9119-1FD9DA76EEBF}" type="datetime1">
              <a:rPr lang="ja-JP" altLang="en-US" smtClean="0"/>
              <a:t>2019/5/16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07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tadano/alamode/raw/gh-pages/files/ALAMODE_handson.pdf" TargetMode="External"/><Relationship Id="rId2" Type="http://schemas.openxmlformats.org/officeDocument/2006/relationships/hyperlink" Target="https://github.com/ttadano/alamode/raw/gh-pages/files/ALAMODE_handson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/raw/gh-pages/files/ALAMODE_handson.tar.bz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igen.tuxfamily.org/" TargetMode="External"/><Relationship Id="rId2" Type="http://schemas.openxmlformats.org/officeDocument/2006/relationships/hyperlink" Target="http://www.boos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ztogo.github.io/spglib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6807A-AACC-114E-A1F9-BD0F5DA5A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15113"/>
            <a:ext cx="8825658" cy="3329581"/>
          </a:xfrm>
        </p:spPr>
        <p:txBody>
          <a:bodyPr/>
          <a:lstStyle/>
          <a:p>
            <a:r>
              <a:rPr kumimoji="1" lang="en-US" altLang="ja-JP" dirty="0"/>
              <a:t>CCMS</a:t>
            </a:r>
            <a:r>
              <a:rPr lang="en-US" altLang="ja-JP" dirty="0"/>
              <a:t> hands-on: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rgbClr val="FFC000"/>
                </a:solidFill>
              </a:rPr>
              <a:t>ALAMODE</a:t>
            </a: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48A193-C137-DD41-B971-8D2D4AA33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073215"/>
            <a:ext cx="9583383" cy="86142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0E7C84A-1C2D-0F40-BAE6-9883E7FCCBE2}"/>
              </a:ext>
            </a:extLst>
          </p:cNvPr>
          <p:cNvSpPr/>
          <p:nvPr/>
        </p:nvSpPr>
        <p:spPr>
          <a:xfrm>
            <a:off x="1154954" y="5149982"/>
            <a:ext cx="45719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Lecturer: Terumasa Tadano (NIMS, Japan)</a:t>
            </a:r>
          </a:p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17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041720-FF3C-C544-8820-9B54AE68793F}"/>
              </a:ext>
            </a:extLst>
          </p:cNvPr>
          <p:cNvSpPr/>
          <p:nvPr/>
        </p:nvSpPr>
        <p:spPr>
          <a:xfrm>
            <a:off x="6876789" y="4581661"/>
            <a:ext cx="518577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Download this slide from below:</a:t>
            </a:r>
            <a:br>
              <a:rPr lang="en-US" altLang="ja-JP" dirty="0"/>
            </a:br>
            <a:r>
              <a:rPr lang="en-US" altLang="ja-JP" sz="1600" dirty="0"/>
              <a:t>[pptx] </a:t>
            </a: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https://github.com/ttadano/alamode/raw/gh-pages/files/ALAMODE_handson.pptx</a:t>
            </a:r>
            <a:br>
              <a:rPr lang="en-US" altLang="ja-JP" dirty="0">
                <a:latin typeface="Inconsolata Medium" panose="020B0609030003000000" pitchFamily="49" charset="0"/>
              </a:rPr>
            </a:br>
            <a:r>
              <a:rPr lang="en-US" altLang="ja-JP" dirty="0">
                <a:latin typeface="Inconsolata Medium" panose="020B0609030003000000" pitchFamily="49" charset="0"/>
              </a:rPr>
              <a:t>[pdf]</a:t>
            </a:r>
          </a:p>
          <a:p>
            <a:r>
              <a:rPr lang="en-US" altLang="ja-JP" dirty="0">
                <a:latin typeface="Inconsolata Medium" panose="020B0609030003000000" pitchFamily="49" charset="0"/>
                <a:hlinkClick r:id="rId3"/>
              </a:rPr>
              <a:t>https://github.com/ttadano/alamode/raw/gh-pages/files/ALAMODE_handson.pdf</a:t>
            </a:r>
            <a:endParaRPr lang="en-US" altLang="ja-JP" dirty="0">
              <a:latin typeface="Inconsolata Medium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85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Harmonic approximation (HA)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3F39235-73EE-0E43-9752-9E4652A48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78" y="923064"/>
            <a:ext cx="3611645" cy="210679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DF684B-E081-F04C-A7B6-21305E52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8" y="1493074"/>
            <a:ext cx="1196195" cy="187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5D9090-72BA-024F-8C5A-4A491D47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1730312"/>
            <a:ext cx="5933657" cy="5763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B317D72-5F91-964A-8710-DF9CF98EE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97" y="3390208"/>
            <a:ext cx="4979839" cy="53662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4420D3-3B19-6849-A7F4-DEC7911247FE}"/>
              </a:ext>
            </a:extLst>
          </p:cNvPr>
          <p:cNvSpPr/>
          <p:nvPr/>
        </p:nvSpPr>
        <p:spPr>
          <a:xfrm>
            <a:off x="1402544" y="2577529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Fourier </a:t>
            </a:r>
            <a:br>
              <a:rPr lang="en-US" altLang="ja-JP" sz="1400" dirty="0"/>
            </a:br>
            <a:r>
              <a:rPr lang="en-US" altLang="ja-JP" sz="1400" dirty="0"/>
              <a:t>transform</a:t>
            </a:r>
            <a:endParaRPr lang="ja-JP" altLang="en-US" sz="1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107FA63-9A64-EA46-98F6-479B1EAB2BA4}"/>
              </a:ext>
            </a:extLst>
          </p:cNvPr>
          <p:cNvSpPr/>
          <p:nvPr/>
        </p:nvSpPr>
        <p:spPr>
          <a:xfrm>
            <a:off x="1412312" y="2569979"/>
            <a:ext cx="3742149" cy="53662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DD2D3CD-0768-8A40-864E-01EF444D3CEF}"/>
              </a:ext>
            </a:extLst>
          </p:cNvPr>
          <p:cNvSpPr/>
          <p:nvPr/>
        </p:nvSpPr>
        <p:spPr>
          <a:xfrm>
            <a:off x="1402544" y="4169370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Normal </a:t>
            </a:r>
            <a:br>
              <a:rPr lang="en-US" altLang="ja-JP" sz="1400" dirty="0"/>
            </a:br>
            <a:r>
              <a:rPr lang="en-US" altLang="ja-JP" sz="1400" dirty="0"/>
              <a:t>coordinate</a:t>
            </a:r>
            <a:endParaRPr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69A637-9DCC-0C4D-9F98-1C4199C8263D}"/>
              </a:ext>
            </a:extLst>
          </p:cNvPr>
          <p:cNvSpPr/>
          <p:nvPr/>
        </p:nvSpPr>
        <p:spPr>
          <a:xfrm>
            <a:off x="1412312" y="4155969"/>
            <a:ext cx="3560521" cy="536621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0C86F32-9638-9346-BD22-7D3B225F8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001" y="4202286"/>
            <a:ext cx="2292295" cy="2486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F244950-5E34-2C42-A32D-239EB7833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563" y="4455222"/>
            <a:ext cx="2204613" cy="2173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CA9EFE4-5BED-0944-B3B7-DB8CC4678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897" y="2601742"/>
            <a:ext cx="2514600" cy="2413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75A0760-9AB4-E44B-A8E7-2C77B6015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247" y="2853797"/>
            <a:ext cx="2501900" cy="241300"/>
          </a:xfrm>
          <a:prstGeom prst="rect">
            <a:avLst/>
          </a:prstGeom>
        </p:spPr>
      </p:pic>
      <p:sp>
        <p:nvSpPr>
          <p:cNvPr id="39" name="上矢印 38">
            <a:extLst>
              <a:ext uri="{FF2B5EF4-FFF2-40B4-BE49-F238E27FC236}">
                <a16:creationId xmlns:a16="http://schemas.microsoft.com/office/drawing/2014/main" id="{6AE2FD56-A077-CF4B-972C-61E0B847E609}"/>
              </a:ext>
            </a:extLst>
          </p:cNvPr>
          <p:cNvSpPr/>
          <p:nvPr/>
        </p:nvSpPr>
        <p:spPr>
          <a:xfrm rot="10800000">
            <a:off x="1038043" y="2577529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50A2B0AA-2218-3045-BEAC-8285267D6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48" y="6043000"/>
            <a:ext cx="2171700" cy="571500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65E3EFC5-2AB4-524E-B081-0F7443EEAD13}"/>
              </a:ext>
            </a:extLst>
          </p:cNvPr>
          <p:cNvSpPr/>
          <p:nvPr/>
        </p:nvSpPr>
        <p:spPr>
          <a:xfrm>
            <a:off x="1402544" y="5651582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Second quantization</a:t>
            </a:r>
            <a:endParaRPr lang="ja-JP" altLang="en-US" sz="1400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6D3CC961-A885-684F-AD44-4A2C08864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396" y="4914190"/>
            <a:ext cx="3048000" cy="558800"/>
          </a:xfrm>
          <a:prstGeom prst="rect">
            <a:avLst/>
          </a:prstGeom>
        </p:spPr>
      </p:pic>
      <p:sp>
        <p:nvSpPr>
          <p:cNvPr id="45" name="上矢印 44">
            <a:extLst>
              <a:ext uri="{FF2B5EF4-FFF2-40B4-BE49-F238E27FC236}">
                <a16:creationId xmlns:a16="http://schemas.microsoft.com/office/drawing/2014/main" id="{BC379E1A-DFB1-7646-B3E0-CCAF06D13742}"/>
              </a:ext>
            </a:extLst>
          </p:cNvPr>
          <p:cNvSpPr/>
          <p:nvPr/>
        </p:nvSpPr>
        <p:spPr>
          <a:xfrm rot="10800000">
            <a:off x="1038043" y="4154493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上矢印 45">
            <a:extLst>
              <a:ext uri="{FF2B5EF4-FFF2-40B4-BE49-F238E27FC236}">
                <a16:creationId xmlns:a16="http://schemas.microsoft.com/office/drawing/2014/main" id="{3B726B57-ACD3-6747-A2F6-0FCF41B71159}"/>
              </a:ext>
            </a:extLst>
          </p:cNvPr>
          <p:cNvSpPr/>
          <p:nvPr/>
        </p:nvSpPr>
        <p:spPr>
          <a:xfrm rot="10800000">
            <a:off x="1036704" y="5537161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B2863004-31C3-4E4E-BE1B-391EAE23F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0293" y="4450978"/>
            <a:ext cx="2795795" cy="206106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DD81DB0-B9C2-0142-815F-2004A1F1EE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591" y="2974447"/>
            <a:ext cx="4216400" cy="533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B22CE2-CDCD-C34A-8EF4-CF0BD7DED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3986" y="3790387"/>
            <a:ext cx="2039610" cy="289840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43AC38D-62DF-CF41-81AA-A16954C10575}"/>
              </a:ext>
            </a:extLst>
          </p:cNvPr>
          <p:cNvSpPr/>
          <p:nvPr/>
        </p:nvSpPr>
        <p:spPr>
          <a:xfrm>
            <a:off x="6799544" y="2521392"/>
            <a:ext cx="2244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</a:t>
            </a:r>
            <a:endParaRPr lang="ja-JP" alt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0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HA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9" y="2615177"/>
            <a:ext cx="10783202" cy="3301103"/>
          </a:xfrm>
        </p:spPr>
        <p:txBody>
          <a:bodyPr>
            <a:normAutofit/>
          </a:bodyPr>
          <a:lstStyle/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non-interacting</a:t>
            </a:r>
            <a:r>
              <a:rPr lang="en-US" altLang="ja-JP" dirty="0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 err="1">
                <a:solidFill>
                  <a:schemeClr val="accent3"/>
                </a:solidFill>
                <a:sym typeface="Wingdings" pitchFamily="2" charset="2"/>
              </a:rPr>
              <a:t>inifinite</a:t>
            </a:r>
            <a:r>
              <a:rPr lang="en-US" altLang="ja-JP" dirty="0">
                <a:sym typeface="Wingdings" pitchFamily="2" charset="2"/>
              </a:rPr>
              <a:t> lifetime </a:t>
            </a:r>
            <a:r>
              <a:rPr lang="en-US" altLang="ja-JP" dirty="0" err="1">
                <a:solidFill>
                  <a:schemeClr val="accent3"/>
                </a:solidFill>
                <a:sym typeface="Wingdings" pitchFamily="2" charset="2"/>
              </a:rPr>
              <a:t>inifinite</a:t>
            </a:r>
            <a:r>
              <a:rPr lang="en-US" altLang="ja-JP" dirty="0">
                <a:sym typeface="Wingdings" pitchFamily="2" charset="2"/>
              </a:rPr>
              <a:t> thermal conductivity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volume-independent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thermal expansion</a:t>
            </a:r>
          </a:p>
          <a:p>
            <a:r>
              <a:rPr lang="en-US" altLang="ja-JP" dirty="0">
                <a:sym typeface="Wingdings" pitchFamily="2" charset="2"/>
              </a:rPr>
              <a:t>Phonon is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temperature-independent</a:t>
            </a:r>
            <a:r>
              <a:rPr lang="en-US" altLang="ja-JP" dirty="0">
                <a:sym typeface="Wingdings" pitchFamily="2" charset="2"/>
              </a:rPr>
              <a:t> 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(</a:t>
            </a:r>
            <a:r>
              <a:rPr lang="en-US" altLang="ja-JP" dirty="0" err="1">
                <a:sym typeface="Wingdings" pitchFamily="2" charset="2"/>
              </a:rPr>
              <a:t>displacive</a:t>
            </a:r>
            <a:r>
              <a:rPr lang="en-US" altLang="ja-JP" dirty="0">
                <a:sym typeface="Wingdings" pitchFamily="2" charset="2"/>
              </a:rPr>
              <a:t>) structural phase transition</a:t>
            </a:r>
          </a:p>
          <a:p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Fails</a:t>
            </a:r>
            <a:r>
              <a:rPr lang="en-US" altLang="ja-JP" dirty="0">
                <a:sym typeface="Wingdings" pitchFamily="2" charset="2"/>
              </a:rPr>
              <a:t> to explain phonons of high-temperature phases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C311B78-12DE-5946-B66E-6E64CEFB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89" y="1488687"/>
            <a:ext cx="3201242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3773689-8BC6-A047-843D-6EE3EB5A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36" y="1520062"/>
            <a:ext cx="5010744" cy="39275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Perturbative treatment of anharmonicity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62" y="3958902"/>
            <a:ext cx="6776831" cy="895081"/>
          </a:xfrm>
        </p:spPr>
        <p:txBody>
          <a:bodyPr/>
          <a:lstStyle/>
          <a:p>
            <a:r>
              <a:rPr lang="en-US" altLang="ja-JP" dirty="0"/>
              <a:t>Non-zero phonon linewidth</a:t>
            </a:r>
            <a:r>
              <a:rPr lang="en-US" altLang="ja-JP" dirty="0">
                <a:sym typeface="Wingdings" pitchFamily="2" charset="2"/>
              </a:rPr>
              <a:t> finite lifetime</a:t>
            </a:r>
            <a:endParaRPr lang="en-US" altLang="ja-JP" dirty="0"/>
          </a:p>
          <a:p>
            <a:r>
              <a:rPr lang="en-US" altLang="ja-JP" dirty="0"/>
              <a:t>Phonon frequency shift</a:t>
            </a:r>
            <a:endParaRPr lang="en-US" altLang="ja-JP" dirty="0">
              <a:sym typeface="Wingdings" pitchFamily="2" charset="2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AA305D-A1C0-C34C-AC94-6970B22F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9" y="1223532"/>
            <a:ext cx="2756799" cy="3063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1563CF4-0B54-104F-B294-32B014C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0" y="2004016"/>
            <a:ext cx="3236258" cy="30631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7B9BFBF-FE33-C945-9F44-276960811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2" y="2784501"/>
            <a:ext cx="2363908" cy="55421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479227" y="5051648"/>
            <a:ext cx="4891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A systematic approximation of the phonon self-energy is necessary.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47398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Anharmonic phonon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386630" y="1099158"/>
            <a:ext cx="4891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Self-energies up to the second order</a:t>
            </a:r>
            <a:endParaRPr lang="ja-JP" altLang="en-US" sz="2000"/>
          </a:p>
        </p:txBody>
      </p:sp>
      <p:pic>
        <p:nvPicPr>
          <p:cNvPr id="10" name="図 9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819C0CC3-09EE-C14F-8256-B710CF0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89" y="1767210"/>
            <a:ext cx="1266882" cy="1563263"/>
          </a:xfrm>
          <a:prstGeom prst="rect">
            <a:avLst/>
          </a:prstGeom>
        </p:spPr>
      </p:pic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4" y="2288787"/>
            <a:ext cx="1725999" cy="992299"/>
          </a:xfrm>
          <a:prstGeom prst="rect">
            <a:avLst/>
          </a:prstGeom>
        </p:spPr>
      </p:pic>
      <p:pic>
        <p:nvPicPr>
          <p:cNvPr id="14" name="図 13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DD7CEBDD-2FBA-6C49-9DCB-63160E1FA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74" y="2096989"/>
            <a:ext cx="1670262" cy="1170905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847998" y="343189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A2BDBB3-0B5B-3940-808F-0D43AE18A7C6}"/>
              </a:ext>
            </a:extLst>
          </p:cNvPr>
          <p:cNvSpPr/>
          <p:nvPr/>
        </p:nvSpPr>
        <p:spPr>
          <a:xfrm>
            <a:off x="3260915" y="3503846"/>
            <a:ext cx="1266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Tadpole</a:t>
            </a:r>
            <a:endParaRPr lang="ja-JP" altLang="en-US" sz="20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967FB90-18C3-E54E-8330-3407AFDBD95B}"/>
              </a:ext>
            </a:extLst>
          </p:cNvPr>
          <p:cNvSpPr/>
          <p:nvPr/>
        </p:nvSpPr>
        <p:spPr>
          <a:xfrm>
            <a:off x="5276571" y="351493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Loop</a:t>
            </a:r>
            <a:endParaRPr lang="ja-JP" altLang="en-US" sz="20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4F32C2E-37CE-3A4B-ACD0-282A61CBE085}"/>
              </a:ext>
            </a:extLst>
          </p:cNvPr>
          <p:cNvSpPr/>
          <p:nvPr/>
        </p:nvSpPr>
        <p:spPr>
          <a:xfrm>
            <a:off x="3209989" y="3947070"/>
            <a:ext cx="342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ym typeface="Wingdings" pitchFamily="2" charset="2"/>
              </a:rPr>
              <a:t>Give frequency shift only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A1DDC-9357-B54A-A314-BBD916EBAFD9}"/>
              </a:ext>
            </a:extLst>
          </p:cNvPr>
          <p:cNvSpPr/>
          <p:nvPr/>
        </p:nvSpPr>
        <p:spPr>
          <a:xfrm>
            <a:off x="103367" y="3947070"/>
            <a:ext cx="2468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ym typeface="Wingdings" pitchFamily="2" charset="2"/>
              </a:rPr>
              <a:t>Gives frequency shift and linewidth</a:t>
            </a:r>
            <a:endParaRPr lang="ja-JP" altLang="en-US" sz="200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F83F1CB-9C12-2D41-A1BA-B5742D2DD580}"/>
              </a:ext>
            </a:extLst>
          </p:cNvPr>
          <p:cNvSpPr/>
          <p:nvPr/>
        </p:nvSpPr>
        <p:spPr>
          <a:xfrm>
            <a:off x="294096" y="5651916"/>
            <a:ext cx="6341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latin typeface="Helvetica" pitchFamily="2" charset="0"/>
              </a:rPr>
              <a:t>A. A. </a:t>
            </a:r>
            <a:r>
              <a:rPr lang="en" altLang="ja-JP" dirty="0" err="1">
                <a:latin typeface="Helvetica" pitchFamily="2" charset="0"/>
              </a:rPr>
              <a:t>Maradudin</a:t>
            </a:r>
            <a:r>
              <a:rPr lang="en" altLang="ja-JP" dirty="0">
                <a:latin typeface="Helvetica" pitchFamily="2" charset="0"/>
              </a:rPr>
              <a:t> and A. E. Fein, Phys. Rev </a:t>
            </a:r>
            <a:r>
              <a:rPr lang="en" altLang="ja-JP" b="1" dirty="0">
                <a:latin typeface="Helvetica" pitchFamily="2" charset="0"/>
              </a:rPr>
              <a:t>128</a:t>
            </a:r>
            <a:r>
              <a:rPr lang="en" altLang="ja-JP" dirty="0">
                <a:latin typeface="Helvetica" pitchFamily="2" charset="0"/>
              </a:rPr>
              <a:t>, 2589 (1962).</a:t>
            </a:r>
            <a:endParaRPr lang="en" altLang="ja-JP" dirty="0">
              <a:effectLst/>
              <a:latin typeface="Helvetica" pitchFamily="2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36CAE0-6466-8049-A347-15ED38ED1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374" y="1384404"/>
            <a:ext cx="4554720" cy="253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accent3"/>
                </a:solidFill>
              </a:rPr>
              <a:t>Tadpole</a:t>
            </a:r>
            <a:r>
              <a:rPr lang="en-US" altLang="ja-JP" dirty="0"/>
              <a:t> self-energy is non-zero </a:t>
            </a:r>
          </a:p>
          <a:p>
            <a:pPr lvl="1"/>
            <a:r>
              <a:rPr lang="en-US" altLang="ja-JP" dirty="0"/>
              <a:t>only for the </a:t>
            </a:r>
            <a:r>
              <a:rPr lang="en-US" altLang="ja-JP" dirty="0">
                <a:solidFill>
                  <a:schemeClr val="accent3"/>
                </a:solidFill>
              </a:rPr>
              <a:t>zone-center (</a:t>
            </a:r>
            <a:r>
              <a:rPr lang="en-US" altLang="ja-JP" b="1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=0) optical phonons</a:t>
            </a:r>
            <a:r>
              <a:rPr lang="en-US" altLang="ja-JP" dirty="0"/>
              <a:t> </a:t>
            </a:r>
          </a:p>
          <a:p>
            <a:pPr lvl="1"/>
            <a:r>
              <a:rPr lang="en-US" altLang="ja-JP" dirty="0"/>
              <a:t>only when the atomic coordinates can change without breaking the crystal symmetry</a:t>
            </a:r>
            <a:endParaRPr lang="ja-JP" altLang="en-US"/>
          </a:p>
        </p:txBody>
      </p:sp>
      <p:sp>
        <p:nvSpPr>
          <p:cNvPr id="19" name="コンテンツ プレースホルダー 3">
            <a:extLst>
              <a:ext uri="{FF2B5EF4-FFF2-40B4-BE49-F238E27FC236}">
                <a16:creationId xmlns:a16="http://schemas.microsoft.com/office/drawing/2014/main" id="{0591583D-874E-7C44-AF59-9CCABA5ED6A1}"/>
              </a:ext>
            </a:extLst>
          </p:cNvPr>
          <p:cNvSpPr txBox="1">
            <a:spLocks/>
          </p:cNvSpPr>
          <p:nvPr/>
        </p:nvSpPr>
        <p:spPr>
          <a:xfrm>
            <a:off x="7190374" y="4147125"/>
            <a:ext cx="4302125" cy="224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>
                <a:solidFill>
                  <a:schemeClr val="accent3"/>
                </a:solidFill>
              </a:rPr>
              <a:t>Loop</a:t>
            </a:r>
            <a:r>
              <a:rPr lang="en-US" altLang="ja-JP" dirty="0"/>
              <a:t> self-energy is</a:t>
            </a:r>
          </a:p>
          <a:p>
            <a:pPr lvl="1"/>
            <a:r>
              <a:rPr lang="en-US" altLang="ja-JP" dirty="0"/>
              <a:t>generally non-zero</a:t>
            </a:r>
          </a:p>
          <a:p>
            <a:pPr lvl="1"/>
            <a:r>
              <a:rPr lang="en-US" altLang="ja-JP" dirty="0"/>
              <a:t>included in the self-consistent phonon theory (explained later)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860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Bubble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78" y="987787"/>
            <a:ext cx="1725999" cy="992299"/>
          </a:xfrm>
          <a:prstGeom prst="rect">
            <a:avLst/>
          </a:prstGeo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6" y="5906292"/>
            <a:ext cx="8808217" cy="495107"/>
          </a:xfrm>
        </p:spPr>
        <p:txBody>
          <a:bodyPr/>
          <a:lstStyle/>
          <a:p>
            <a:r>
              <a:rPr lang="en-US" altLang="ja-JP" dirty="0"/>
              <a:t>The bubble diagram gives the three-phonon scattering probability</a:t>
            </a:r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4140416" y="2124856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pic>
        <p:nvPicPr>
          <p:cNvPr id="18" name="図 1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A169E0-31DC-8749-BE16-B058DCB2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7" y="1663126"/>
            <a:ext cx="4483686" cy="33448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3A19B9-7EA9-BF48-BB20-3F59AFE91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59" y="2850534"/>
            <a:ext cx="4918886" cy="14100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4C0E95-307B-B44D-9D48-84A2B88F1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9" y="2269979"/>
            <a:ext cx="1983896" cy="329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80FED46-063D-3846-BF0B-C19C0698E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43" y="4655968"/>
            <a:ext cx="999559" cy="6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the perturbative treatment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51" y="1274160"/>
            <a:ext cx="10542494" cy="744568"/>
          </a:xfrm>
        </p:spPr>
        <p:txBody>
          <a:bodyPr>
            <a:normAutofit/>
          </a:bodyPr>
          <a:lstStyle/>
          <a:p>
            <a:r>
              <a:rPr lang="en-US" altLang="ja-JP" dirty="0"/>
              <a:t>The perturbative approach </a:t>
            </a:r>
            <a:r>
              <a:rPr lang="en-US" altLang="ja-JP" dirty="0">
                <a:solidFill>
                  <a:schemeClr val="accent3"/>
                </a:solidFill>
              </a:rPr>
              <a:t>becomes inaccurate when the anharmonicity is strong</a:t>
            </a:r>
            <a:r>
              <a:rPr lang="en-US" altLang="ja-JP" dirty="0"/>
              <a:t> and even </a:t>
            </a:r>
            <a:r>
              <a:rPr lang="en-US" altLang="ja-JP" dirty="0">
                <a:solidFill>
                  <a:schemeClr val="accent3"/>
                </a:solidFill>
              </a:rPr>
              <a:t>breaks down when the harmonic phonon is unstable </a:t>
            </a:r>
            <a:r>
              <a:rPr lang="en-US" altLang="ja-JP" dirty="0"/>
              <a:t>(             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EDA935-8E31-534E-9C46-A887D9D8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164" y="1646444"/>
            <a:ext cx="723293" cy="319918"/>
          </a:xfrm>
          <a:prstGeom prst="rect">
            <a:avLst/>
          </a:prstGeom>
        </p:spPr>
      </p:pic>
      <p:pic>
        <p:nvPicPr>
          <p:cNvPr id="7" name="図 6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5F4A6C5A-8D98-2548-B48D-B2ED66E58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3083970"/>
            <a:ext cx="1670050" cy="1172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1CFA71-712F-6848-BE55-56C61E480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610" y="4540717"/>
            <a:ext cx="457200" cy="2286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119755A-A8DD-804E-9EAC-84E0CB90D18A}"/>
              </a:ext>
            </a:extLst>
          </p:cNvPr>
          <p:cNvCxnSpPr>
            <a:cxnSpLocks/>
          </p:cNvCxnSpPr>
          <p:nvPr/>
        </p:nvCxnSpPr>
        <p:spPr>
          <a:xfrm>
            <a:off x="8735729" y="445578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35BE50F-380E-3F47-82DB-D78D81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767" y="2644330"/>
            <a:ext cx="2988993" cy="212498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32B73E6-3E04-3E4D-8023-4601302EA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675" y="3713681"/>
            <a:ext cx="3201242" cy="742106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64ECD46-4573-9A4B-889F-8F14F0C0F6BC}"/>
              </a:ext>
            </a:extLst>
          </p:cNvPr>
          <p:cNvSpPr/>
          <p:nvPr/>
        </p:nvSpPr>
        <p:spPr>
          <a:xfrm>
            <a:off x="843657" y="2682654"/>
            <a:ext cx="449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When the phonon frequency is imaginary, we cannot define the non-interacting Hamiltonian:</a:t>
            </a:r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D4846A-89F8-394A-9B23-9F465E9AF828}"/>
              </a:ext>
            </a:extLst>
          </p:cNvPr>
          <p:cNvSpPr/>
          <p:nvPr/>
        </p:nvSpPr>
        <p:spPr>
          <a:xfrm>
            <a:off x="2510863" y="3873500"/>
            <a:ext cx="473638" cy="332258"/>
          </a:xfrm>
          <a:prstGeom prst="rect">
            <a:avLst/>
          </a:prstGeom>
          <a:noFill/>
          <a:ln w="9525">
            <a:solidFill>
              <a:srgbClr val="00EB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B4F2DC2-2AFE-C243-977C-8563C2DA2CEC}"/>
              </a:ext>
            </a:extLst>
          </p:cNvPr>
          <p:cNvSpPr/>
          <p:nvPr/>
        </p:nvSpPr>
        <p:spPr>
          <a:xfrm>
            <a:off x="7970979" y="4407367"/>
            <a:ext cx="159217" cy="159217"/>
          </a:xfrm>
          <a:prstGeom prst="ellipse">
            <a:avLst/>
          </a:prstGeom>
          <a:noFill/>
          <a:ln w="12700">
            <a:solidFill>
              <a:srgbClr val="FF2F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コンテンツ プレースホルダー 7">
            <a:extLst>
              <a:ext uri="{FF2B5EF4-FFF2-40B4-BE49-F238E27FC236}">
                <a16:creationId xmlns:a16="http://schemas.microsoft.com/office/drawing/2014/main" id="{0B32CE93-D9A6-E142-AC6F-F5C466663B7E}"/>
              </a:ext>
            </a:extLst>
          </p:cNvPr>
          <p:cNvSpPr txBox="1">
            <a:spLocks/>
          </p:cNvSpPr>
          <p:nvPr/>
        </p:nvSpPr>
        <p:spPr>
          <a:xfrm>
            <a:off x="459651" y="5474256"/>
            <a:ext cx="5515699" cy="74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dirty="0"/>
              <a:t>A </a:t>
            </a:r>
            <a:r>
              <a:rPr lang="en-US" altLang="ja-JP" dirty="0">
                <a:solidFill>
                  <a:schemeClr val="accent3"/>
                </a:solidFill>
              </a:rPr>
              <a:t>nonperturbative approach </a:t>
            </a:r>
            <a:r>
              <a:rPr lang="en-US" altLang="ja-JP" dirty="0"/>
              <a:t>is desired.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574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Self-consistent phonon (SCP) theory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76ABA7B-CC5E-1146-A45E-87525F8D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67" y="5620495"/>
            <a:ext cx="9502428" cy="530103"/>
          </a:xfrm>
        </p:spPr>
        <p:txBody>
          <a:bodyPr/>
          <a:lstStyle/>
          <a:p>
            <a:r>
              <a:rPr lang="en-US" altLang="ja-JP" dirty="0"/>
              <a:t>SCP theory is the </a:t>
            </a:r>
            <a:r>
              <a:rPr lang="en-US" altLang="ja-JP" dirty="0">
                <a:solidFill>
                  <a:schemeClr val="accent3"/>
                </a:solidFill>
              </a:rPr>
              <a:t>“</a:t>
            </a:r>
            <a:r>
              <a:rPr lang="en-US" altLang="ja-JP" dirty="0" err="1">
                <a:solidFill>
                  <a:schemeClr val="accent3"/>
                </a:solidFill>
              </a:rPr>
              <a:t>Hartree-Fock</a:t>
            </a:r>
            <a:r>
              <a:rPr lang="en-US" altLang="ja-JP" dirty="0">
                <a:solidFill>
                  <a:schemeClr val="accent3"/>
                </a:solidFill>
              </a:rPr>
              <a:t>” theory for phonons</a:t>
            </a:r>
            <a:r>
              <a:rPr lang="en-US" altLang="ja-JP" dirty="0"/>
              <a:t> (mean-field theory)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A6EBC2-15D7-1541-9F0D-267DBDC13695}"/>
              </a:ext>
            </a:extLst>
          </p:cNvPr>
          <p:cNvSpPr/>
          <p:nvPr/>
        </p:nvSpPr>
        <p:spPr>
          <a:xfrm>
            <a:off x="422621" y="1544401"/>
            <a:ext cx="642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Let us assume an e</a:t>
            </a:r>
            <a:r>
              <a:rPr lang="ja-JP" altLang="en-US"/>
              <a:t>ffective one-body Hamiltonian </a:t>
            </a:r>
            <a:r>
              <a:rPr lang="en-US" altLang="ja-JP" dirty="0"/>
              <a:t>exists: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BECBE49-55C8-E84F-B653-EF1852172528}"/>
              </a:ext>
            </a:extLst>
          </p:cNvPr>
          <p:cNvSpPr/>
          <p:nvPr/>
        </p:nvSpPr>
        <p:spPr>
          <a:xfrm>
            <a:off x="422621" y="2147699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Introduce </a:t>
            </a:r>
            <a:r>
              <a:rPr lang="ja-JP" altLang="en-US"/>
              <a:t>an operator </a:t>
            </a:r>
            <a:r>
              <a:rPr lang="en-US" altLang="ja-JP" dirty="0"/>
              <a:t>   </a:t>
            </a:r>
            <a:r>
              <a:rPr lang="ja-JP" altLang="en-US"/>
              <a:t>defined as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8A43693-DAB7-2646-B828-8BA85454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87" y="1493166"/>
            <a:ext cx="2820994" cy="63571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A826B62-0178-4249-B365-02C9BD38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2299574"/>
            <a:ext cx="165100" cy="2032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09637D1-0BE6-D04B-B18F-5BB20867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80" y="2006250"/>
            <a:ext cx="1454150" cy="65222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52F833B-A240-F947-AF09-2D4983710514}"/>
              </a:ext>
            </a:extLst>
          </p:cNvPr>
          <p:cNvSpPr/>
          <p:nvPr/>
        </p:nvSpPr>
        <p:spPr>
          <a:xfrm>
            <a:off x="422621" y="2936055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Then, the following </a:t>
            </a:r>
            <a:r>
              <a:rPr lang="ja-JP" altLang="en-US">
                <a:solidFill>
                  <a:schemeClr val="accent3"/>
                </a:solidFill>
              </a:rPr>
              <a:t>Gibbs inequality </a:t>
            </a:r>
            <a:r>
              <a:rPr lang="ja-JP" altLang="en-US"/>
              <a:t>holds: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B3B78A3-D7D6-7E4C-925D-F28F8ECEC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495" y="2974054"/>
            <a:ext cx="3120946" cy="331333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329944A-2B26-4A45-A263-34ED6068392C}"/>
              </a:ext>
            </a:extLst>
          </p:cNvPr>
          <p:cNvSpPr/>
          <p:nvPr/>
        </p:nvSpPr>
        <p:spPr>
          <a:xfrm>
            <a:off x="7898455" y="3537063"/>
            <a:ext cx="410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dirty="0"/>
              <a:t>: exact anharmonic free-energy</a:t>
            </a:r>
          </a:p>
          <a:p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11E9D99-7623-F44B-BB0B-294534D89AEE}"/>
              </a:ext>
            </a:extLst>
          </p:cNvPr>
          <p:cNvSpPr/>
          <p:nvPr/>
        </p:nvSpPr>
        <p:spPr>
          <a:xfrm>
            <a:off x="5456120" y="678865"/>
            <a:ext cx="488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N. R. Werthamer, Phys. Rev. B 1, 572 (1970)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8729E1-6B9A-B449-9B9C-7C2F0CE98CA2}"/>
              </a:ext>
            </a:extLst>
          </p:cNvPr>
          <p:cNvSpPr/>
          <p:nvPr/>
        </p:nvSpPr>
        <p:spPr>
          <a:xfrm>
            <a:off x="422621" y="4354440"/>
            <a:ext cx="6816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The self-consistent phonon (SCP) frequency is obtained via 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2A485ED3-19B1-2C46-82E6-8E4E0C87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284" y="4215940"/>
            <a:ext cx="118878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 fontScale="90000"/>
          </a:bodyPr>
          <a:lstStyle/>
          <a:p>
            <a:r>
              <a:rPr lang="en" altLang="ja-JP" dirty="0"/>
              <a:t>How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(effective non-interacting Hamiltonian)?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34" y="1209724"/>
            <a:ext cx="11121678" cy="5560694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Stochastic self-consistent harmonic approximation (SSCHA)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Use conjugate gradient method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and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ja-JP" dirty="0"/>
              <a:t>by</a:t>
            </a:r>
            <a:r>
              <a:rPr lang="en" altLang="ja-JP" i="1" dirty="0"/>
              <a:t> </a:t>
            </a:r>
            <a:r>
              <a:rPr lang="en" altLang="ja-JP" dirty="0"/>
              <a:t>repeatedly calculating atomic forces in supercells. 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The gradient of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/>
              <a:t> </a:t>
            </a:r>
            <a:r>
              <a:rPr lang="en" altLang="ja-JP" dirty="0"/>
              <a:t>is calculated stochastically.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Full anharmonicity included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r>
              <a:rPr lang="en" altLang="ja-JP" dirty="0">
                <a:solidFill>
                  <a:schemeClr val="accent3"/>
                </a:solidFill>
              </a:rPr>
              <a:t>Self-consistent phonon approach based on force constants (SCP)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Compute 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δF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]/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" altLang="ja-JP" dirty="0"/>
              <a:t>analytically and derive the self-consistent equation by truncating the higher-order anharmonic terms.</a:t>
            </a:r>
            <a:br>
              <a:rPr lang="en" altLang="ja-JP" dirty="0"/>
            </a:br>
            <a:br>
              <a:rPr lang="en" altLang="ja-JP" dirty="0"/>
            </a:br>
            <a:endParaRPr lang="en" altLang="ja-JP" dirty="0"/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Efficient calculation of 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</a:rPr>
              <a:t> and 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dirty="0">
                <a:solidFill>
                  <a:schemeClr val="accent3"/>
                </a:solidFill>
              </a:rPr>
              <a:t> at various temperature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Higher-order terms (sixth, eight, …) are neglected.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Implemented in ALAMODE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B49AF87-0AE6-0542-B60E-D9177560A51C}"/>
              </a:ext>
            </a:extLst>
          </p:cNvPr>
          <p:cNvSpPr/>
          <p:nvPr/>
        </p:nvSpPr>
        <p:spPr>
          <a:xfrm>
            <a:off x="7322467" y="2262148"/>
            <a:ext cx="2507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Errea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064302 (2014).</a:t>
            </a:r>
            <a:endParaRPr lang="en-US" altLang="ja-JP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1360A6-053D-244C-BAD1-F115369A4E72}"/>
              </a:ext>
            </a:extLst>
          </p:cNvPr>
          <p:cNvSpPr/>
          <p:nvPr/>
        </p:nvSpPr>
        <p:spPr>
          <a:xfrm>
            <a:off x="8646378" y="5517417"/>
            <a:ext cx="2576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TT and S. Tsuneyuki,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92, 054301 (2015).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CC6C99A-B1CF-374A-ACDA-6FA27FA1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4820358"/>
            <a:ext cx="6750050" cy="3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736C3E7-996D-CC48-8E63-17634324EFDB}"/>
              </a:ext>
            </a:extLst>
          </p:cNvPr>
          <p:cNvSpPr/>
          <p:nvPr/>
        </p:nvSpPr>
        <p:spPr>
          <a:xfrm>
            <a:off x="3877182" y="5581650"/>
            <a:ext cx="4314318" cy="108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An intuitive view of SCP calculation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61" y="4705885"/>
            <a:ext cx="11121678" cy="1353867"/>
          </a:xfrm>
        </p:spPr>
        <p:txBody>
          <a:bodyPr>
            <a:normAutofit/>
          </a:bodyPr>
          <a:lstStyle/>
          <a:p>
            <a:r>
              <a:rPr lang="en-US" altLang="ja-JP" dirty="0"/>
              <a:t>Diagrammatically</a:t>
            </a:r>
            <a:r>
              <a:rPr lang="en" altLang="ja-JP" dirty="0"/>
              <a:t>, the SCP propagator include </a:t>
            </a:r>
            <a:r>
              <a:rPr lang="en" altLang="ja-JP" dirty="0">
                <a:solidFill>
                  <a:schemeClr val="accent3"/>
                </a:solidFill>
              </a:rPr>
              <a:t>an infinite set of Feynman diagrams</a:t>
            </a:r>
            <a:r>
              <a:rPr lang="en" altLang="ja-JP" dirty="0"/>
              <a:t> that can be generated </a:t>
            </a:r>
            <a:r>
              <a:rPr lang="en" altLang="ja-JP" dirty="0">
                <a:solidFill>
                  <a:schemeClr val="accent3"/>
                </a:solidFill>
              </a:rPr>
              <a:t>from the loop diagram</a:t>
            </a:r>
            <a:r>
              <a:rPr lang="en" altLang="ja-JP" dirty="0"/>
              <a:t>: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66CFC24-E878-E448-86C8-E1B7949D0C35}"/>
              </a:ext>
            </a:extLst>
          </p:cNvPr>
          <p:cNvCxnSpPr>
            <a:cxnSpLocks/>
          </p:cNvCxnSpPr>
          <p:nvPr/>
        </p:nvCxnSpPr>
        <p:spPr>
          <a:xfrm>
            <a:off x="7426383" y="397740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59EFA675-055A-6C4B-9C94-35F38C76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6" y="2227405"/>
            <a:ext cx="4941955" cy="9094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6F09F1-265E-8C4A-AE71-9FAA42CC547A}"/>
              </a:ext>
            </a:extLst>
          </p:cNvPr>
          <p:cNvSpPr/>
          <p:nvPr/>
        </p:nvSpPr>
        <p:spPr>
          <a:xfrm>
            <a:off x="579345" y="1573279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i="1" dirty="0">
                <a:solidFill>
                  <a:srgbClr val="FB6A17"/>
                </a:solidFill>
              </a:rPr>
              <a:t>Effective</a:t>
            </a:r>
            <a:r>
              <a:rPr lang="en-US" altLang="ja-JP" dirty="0">
                <a:solidFill>
                  <a:srgbClr val="FB6A17"/>
                </a:solidFill>
              </a:rPr>
              <a:t> 2</a:t>
            </a:r>
            <a:r>
              <a:rPr lang="en-US" altLang="ja-JP" baseline="30000" dirty="0">
                <a:solidFill>
                  <a:srgbClr val="FB6A17"/>
                </a:solidFill>
              </a:rPr>
              <a:t>nd</a:t>
            </a:r>
            <a:r>
              <a:rPr lang="en-US" altLang="ja-JP" dirty="0">
                <a:solidFill>
                  <a:srgbClr val="FB6A17"/>
                </a:solidFill>
              </a:rPr>
              <a:t> -order IFC</a:t>
            </a:r>
            <a:endParaRPr lang="ja-JP" altLang="en-US">
              <a:solidFill>
                <a:srgbClr val="FB6A17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4BB30B-5DF1-BA4E-A8E8-AA6C1A683BF7}"/>
              </a:ext>
            </a:extLst>
          </p:cNvPr>
          <p:cNvSpPr/>
          <p:nvPr/>
        </p:nvSpPr>
        <p:spPr>
          <a:xfrm>
            <a:off x="1980631" y="3205415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00EB6B"/>
                </a:solidFill>
              </a:rPr>
              <a:t>Bare 2</a:t>
            </a:r>
            <a:r>
              <a:rPr lang="en-US" altLang="ja-JP" baseline="30000" dirty="0">
                <a:solidFill>
                  <a:srgbClr val="00EB6B"/>
                </a:solidFill>
              </a:rPr>
              <a:t>nd</a:t>
            </a:r>
            <a:r>
              <a:rPr lang="en-US" altLang="ja-JP" dirty="0">
                <a:solidFill>
                  <a:srgbClr val="00EB6B"/>
                </a:solidFill>
              </a:rPr>
              <a:t>-order IFC</a:t>
            </a:r>
            <a:endParaRPr lang="ja-JP" altLang="en-US">
              <a:solidFill>
                <a:srgbClr val="00EB6B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1C1069-CFE4-C14A-93A9-190BE0A9E12C}"/>
              </a:ext>
            </a:extLst>
          </p:cNvPr>
          <p:cNvSpPr/>
          <p:nvPr/>
        </p:nvSpPr>
        <p:spPr>
          <a:xfrm>
            <a:off x="4846545" y="1573278"/>
            <a:ext cx="186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B6A17"/>
                </a:solidFill>
              </a:rPr>
              <a:t>MSD </a:t>
            </a:r>
            <a:br>
              <a:rPr lang="en-US" altLang="ja-JP" dirty="0">
                <a:solidFill>
                  <a:srgbClr val="FB6A17"/>
                </a:solidFill>
              </a:rPr>
            </a:br>
            <a:r>
              <a:rPr lang="en-US" altLang="ja-JP" dirty="0">
                <a:solidFill>
                  <a:srgbClr val="FB6A17"/>
                </a:solidFill>
              </a:rPr>
              <a:t>(T-dependent)</a:t>
            </a:r>
            <a:endParaRPr lang="ja-JP" altLang="en-US">
              <a:solidFill>
                <a:srgbClr val="FB6A17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BFBF28D-85E1-C440-8EF7-B9C6394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7" y="1505736"/>
            <a:ext cx="2349501" cy="21447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D80F770-4A31-4D41-9686-B0184FA28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162" y="4093810"/>
            <a:ext cx="146050" cy="18415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3F512A2-EC6F-A14C-AA21-7D56A90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731" y="3520289"/>
            <a:ext cx="296260" cy="26035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FA4DD4D-A867-7D4C-BFDE-B37CB97C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38" y="1734133"/>
            <a:ext cx="277358" cy="228413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D09342A-8248-D847-84E2-273748F036D2}"/>
              </a:ext>
            </a:extLst>
          </p:cNvPr>
          <p:cNvCxnSpPr/>
          <p:nvPr/>
        </p:nvCxnSpPr>
        <p:spPr>
          <a:xfrm>
            <a:off x="7496858" y="1930796"/>
            <a:ext cx="1997133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>
            <a:extLst>
              <a:ext uri="{FF2B5EF4-FFF2-40B4-BE49-F238E27FC236}">
                <a16:creationId xmlns:a16="http://schemas.microsoft.com/office/drawing/2014/main" id="{7FE680D9-D169-474A-844B-9C15C7E42E79}"/>
              </a:ext>
            </a:extLst>
          </p:cNvPr>
          <p:cNvSpPr/>
          <p:nvPr/>
        </p:nvSpPr>
        <p:spPr>
          <a:xfrm>
            <a:off x="8387162" y="1834951"/>
            <a:ext cx="191689" cy="19168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EF32384-D1B0-C240-916F-B986BD17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623175"/>
            <a:ext cx="4038600" cy="969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87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Boltzmann transport theory (BTE)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839916"/>
          </a:xfrm>
        </p:spPr>
        <p:txBody>
          <a:bodyPr/>
          <a:lstStyle/>
          <a:p>
            <a:r>
              <a:rPr lang="en-US" altLang="ja-JP" dirty="0"/>
              <a:t>Semiclassical approach to simulate energy transport of quasi-particles. For phonon transport it is given as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2D171F6-BF3E-DD4E-86DD-5D18754F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3452284"/>
            <a:ext cx="3276600" cy="263991"/>
          </a:xfrm>
          <a:prstGeom prst="rect">
            <a:avLst/>
          </a:prstGeom>
        </p:spPr>
      </p:pic>
      <p:sp>
        <p:nvSpPr>
          <p:cNvPr id="25" name="上矢印 24">
            <a:extLst>
              <a:ext uri="{FF2B5EF4-FFF2-40B4-BE49-F238E27FC236}">
                <a16:creationId xmlns:a16="http://schemas.microsoft.com/office/drawing/2014/main" id="{92F8116D-0B48-6142-A96B-D3F8A8F2F9DF}"/>
              </a:ext>
            </a:extLst>
          </p:cNvPr>
          <p:cNvSpPr/>
          <p:nvPr/>
        </p:nvSpPr>
        <p:spPr>
          <a:xfrm rot="10800000">
            <a:off x="2365192" y="3049200"/>
            <a:ext cx="301807" cy="806167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0CB2B4-2DD9-EE4C-B250-A4FBAEE67EA2}"/>
              </a:ext>
            </a:extLst>
          </p:cNvPr>
          <p:cNvSpPr/>
          <p:nvPr/>
        </p:nvSpPr>
        <p:spPr>
          <a:xfrm>
            <a:off x="2784384" y="3019968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Linearization</a:t>
            </a:r>
            <a:endParaRPr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133F175-0E64-B947-9C86-311665BE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75" y="4124746"/>
            <a:ext cx="11248025" cy="71658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7509D49-BCEB-2C4E-AAC4-B49ADDA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2" y="2125557"/>
            <a:ext cx="5378433" cy="716588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37EE157-552F-154F-A862-4527962FCE3E}"/>
              </a:ext>
            </a:extLst>
          </p:cNvPr>
          <p:cNvSpPr/>
          <p:nvPr/>
        </p:nvSpPr>
        <p:spPr>
          <a:xfrm>
            <a:off x="2940050" y="4845143"/>
            <a:ext cx="2055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Elastic scattering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</a:rPr>
              <a:t>(impurity)</a:t>
            </a:r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EAF201B-DA6E-194E-A7AE-480A0B8A936F}"/>
              </a:ext>
            </a:extLst>
          </p:cNvPr>
          <p:cNvSpPr/>
          <p:nvPr/>
        </p:nvSpPr>
        <p:spPr>
          <a:xfrm>
            <a:off x="5791200" y="4845143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three-phonon scattering</a:t>
            </a:r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F0D0A77-3065-BB41-BA89-2C996B54FCA9}"/>
              </a:ext>
            </a:extLst>
          </p:cNvPr>
          <p:cNvSpPr/>
          <p:nvPr/>
        </p:nvSpPr>
        <p:spPr>
          <a:xfrm>
            <a:off x="844550" y="5800769"/>
            <a:ext cx="1002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Once the phonon frequencies, group velocities, polarization vectors, and the scattering probabilities     are given, the above linearized-BTE can be solved </a:t>
            </a:r>
            <a:r>
              <a:rPr lang="en-US" altLang="ja-JP" dirty="0">
                <a:solidFill>
                  <a:schemeClr val="accent3"/>
                </a:solidFill>
              </a:rPr>
              <a:t>iteratively</a:t>
            </a:r>
            <a:r>
              <a:rPr lang="en-US" altLang="ja-JP" dirty="0"/>
              <a:t> or </a:t>
            </a:r>
            <a:r>
              <a:rPr lang="en-US" altLang="ja-JP" dirty="0">
                <a:solidFill>
                  <a:schemeClr val="accent3"/>
                </a:solidFill>
              </a:rPr>
              <a:t>directly</a:t>
            </a:r>
            <a:r>
              <a:rPr lang="en-US" altLang="ja-JP" dirty="0"/>
              <a:t>.</a:t>
            </a:r>
            <a:endParaRPr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C6E508C-DD36-8448-8473-F21CB540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191" y="6123935"/>
            <a:ext cx="200101" cy="2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12" y="1255735"/>
            <a:ext cx="11221776" cy="46440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Overview of ALAMODE software and background theory (&lt; 60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Installation of </a:t>
            </a:r>
            <a:r>
              <a:rPr lang="en-US" altLang="ja-JP" dirty="0" err="1"/>
              <a:t>MateriApps</a:t>
            </a:r>
            <a:r>
              <a:rPr lang="en-US" altLang="ja-JP" dirty="0"/>
              <a:t> LIVE! (~20 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1: Extraction of harmonic/anharmonic force constants (~ 30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2: Phonons and thermal conductivity (~ 50mins.)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3: Finite-temperature phonons (~60 mins.)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8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Lattice thermal conductivity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1906546"/>
          </a:xfrm>
        </p:spPr>
        <p:txBody>
          <a:bodyPr>
            <a:normAutofit/>
          </a:bodyPr>
          <a:lstStyle/>
          <a:p>
            <a:r>
              <a:rPr lang="en-US" altLang="ja-JP" dirty="0"/>
              <a:t>Fourier’s law</a:t>
            </a:r>
          </a:p>
          <a:p>
            <a:endParaRPr lang="en-US" altLang="ja-JP" dirty="0"/>
          </a:p>
          <a:p>
            <a:r>
              <a:rPr lang="en-US" altLang="ja-JP" dirty="0"/>
              <a:t>Phonon gas model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00B18-CB5B-5A48-99B6-03669389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132211"/>
            <a:ext cx="1465792" cy="2874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4564E58-B1CC-554E-B664-0FA85146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2" y="1831521"/>
            <a:ext cx="3543300" cy="695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1F20FAF-8440-8E48-A1FD-89CF5B64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3429000"/>
            <a:ext cx="4826000" cy="74179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D9FFD0-23CF-4F49-8E2D-A0BE8BFFC5AF}"/>
              </a:ext>
            </a:extLst>
          </p:cNvPr>
          <p:cNvSpPr/>
          <p:nvPr/>
        </p:nvSpPr>
        <p:spPr>
          <a:xfrm>
            <a:off x="635000" y="2806968"/>
            <a:ext cx="7321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Finally, we obtain the lattice thermal conductivity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A88D466-2E89-9542-8272-5D070ED6543E}"/>
              </a:ext>
            </a:extLst>
          </p:cNvPr>
          <p:cNvSpPr/>
          <p:nvPr/>
        </p:nvSpPr>
        <p:spPr>
          <a:xfrm>
            <a:off x="635000" y="4544146"/>
            <a:ext cx="1031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In ALAMODE, the </a:t>
            </a:r>
            <a:r>
              <a:rPr lang="en-US" altLang="ja-JP" sz="2000" dirty="0">
                <a:solidFill>
                  <a:schemeClr val="accent3"/>
                </a:solidFill>
              </a:rPr>
              <a:t>single-mode relaxation-time approximation (RTA)</a:t>
            </a:r>
            <a:r>
              <a:rPr lang="en-US" altLang="ja-JP" sz="2000" dirty="0"/>
              <a:t> is used:</a:t>
            </a:r>
            <a:endParaRPr lang="ja-JP" altLang="en-US" sz="20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5E0439E-7462-E041-A3F8-1771AE0C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5148000"/>
            <a:ext cx="4921250" cy="15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First-principles calculation of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BA6A64A-7079-4A41-9DD6-3A3C1CC3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653966"/>
              </p:ext>
            </p:extLst>
          </p:nvPr>
        </p:nvGraphicFramePr>
        <p:xfrm>
          <a:off x="1013011" y="1014657"/>
          <a:ext cx="9954697" cy="482868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9198654"/>
                    </a:ext>
                  </a:extLst>
                </a:gridCol>
                <a:gridCol w="4352062">
                  <a:extLst>
                    <a:ext uri="{9D8B030D-6E8A-4147-A177-3AD203B41FA5}">
                      <a16:colId xmlns:a16="http://schemas.microsoft.com/office/drawing/2014/main" val="1606420120"/>
                    </a:ext>
                  </a:extLst>
                </a:gridCol>
                <a:gridCol w="4406930">
                  <a:extLst>
                    <a:ext uri="{9D8B030D-6E8A-4147-A177-3AD203B41FA5}">
                      <a16:colId xmlns:a16="http://schemas.microsoft.com/office/drawing/2014/main" val="2006883189"/>
                    </a:ext>
                  </a:extLst>
                </a:gridCol>
              </a:tblGrid>
              <a:tr h="91670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Method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DFPT </a:t>
                      </a:r>
                      <a:r>
                        <a:rPr kumimoji="1" lang="en-US" altLang="ja-JP" b="0" dirty="0"/>
                        <a:t>[1,2]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b="0" dirty="0"/>
                        <a:t>(density functional perturbation theory)</a:t>
                      </a:r>
                      <a:endParaRPr kumimoji="1" lang="ja-JP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Direct method </a:t>
                      </a:r>
                      <a:r>
                        <a:rPr kumimoji="1" lang="en-US" altLang="ja-JP" b="0" dirty="0"/>
                        <a:t>[3]</a:t>
                      </a:r>
                      <a:endParaRPr kumimoji="1" lang="ja-JP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43010"/>
                  </a:ext>
                </a:extLst>
              </a:tr>
              <a:tr h="1432050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Pros</a:t>
                      </a:r>
                      <a:r>
                        <a:rPr kumimoji="1" lang="en-US" altLang="ja-JP" dirty="0"/>
                        <a:t>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 calculation of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with a primitive cell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dielectric constants, Born effective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implement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fourth- and higher-order IFCs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Meta-GGA,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vdW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functional, and hybrid functional can be used</a:t>
                      </a:r>
                      <a:endParaRPr kumimoji="1" lang="ja-JP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93646"/>
                  </a:ext>
                </a:extLst>
              </a:tr>
              <a:tr h="12299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Cons.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implement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(Currently) up to cubic IFCs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Beyond LDA (hybrid functional, etc.) calculation is not supported in available software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Need a supercell to calculate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90371"/>
                  </a:ext>
                </a:extLst>
              </a:tr>
              <a:tr h="116929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Software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Quantum ESPRESSO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Abinit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VASP (only q=0)</a:t>
                      </a:r>
                    </a:p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Phonopy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ALAMODE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30310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D13A3E-6256-4941-8CB3-A63206EFF246}"/>
              </a:ext>
            </a:extLst>
          </p:cNvPr>
          <p:cNvSpPr/>
          <p:nvPr/>
        </p:nvSpPr>
        <p:spPr>
          <a:xfrm>
            <a:off x="2043954" y="5947481"/>
            <a:ext cx="9708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Giannozzi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7231 (1991). [2] X.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Gonze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10337 (1997).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Parlinski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Q. Li, and Y. Kawazoe, PRL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4063 (1997).</a:t>
            </a:r>
          </a:p>
        </p:txBody>
      </p:sp>
    </p:spTree>
    <p:extLst>
      <p:ext uri="{BB962C8B-B14F-4D97-AF65-F5344CB8AC3E}">
        <p14:creationId xmlns:p14="http://schemas.microsoft.com/office/powerpoint/2010/main" val="192305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(finite difference)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DFB23B-91EE-334E-9404-71D08811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8" y="1048892"/>
            <a:ext cx="2684805" cy="26848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7CFF335-2D79-D442-ADC2-15DB66B2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6" y="1003602"/>
            <a:ext cx="1638300" cy="279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55EE4F-5FBE-0B45-816C-E49729C8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065" y="1881600"/>
            <a:ext cx="6337300" cy="9779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3520660" y="1104765"/>
            <a:ext cx="177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Harmonic IFCs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BCDB4C-3FA0-1541-8776-E25C7F83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57" y="3938369"/>
            <a:ext cx="2684805" cy="268480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504AA2-B4B8-714D-8022-016431C931FE}"/>
              </a:ext>
            </a:extLst>
          </p:cNvPr>
          <p:cNvSpPr/>
          <p:nvPr/>
        </p:nvSpPr>
        <p:spPr>
          <a:xfrm>
            <a:off x="3520660" y="4031350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Cubic IFCs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4EE338-DBBC-F34B-977B-8B349514F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441" y="4674347"/>
            <a:ext cx="7734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0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199834" y="1063175"/>
            <a:ext cx="589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Taylor expansion (Anharmonic lattice model: ALM)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8B6342D-EC32-AE48-8731-7D8B8ECA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4" y="1718697"/>
            <a:ext cx="10375900" cy="138430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18ED08-17A9-6F43-B721-41D94D7181D6}"/>
              </a:ext>
            </a:extLst>
          </p:cNvPr>
          <p:cNvSpPr/>
          <p:nvPr/>
        </p:nvSpPr>
        <p:spPr>
          <a:xfrm>
            <a:off x="6462671" y="3145321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/>
              <a:t>:  The number of independent </a:t>
            </a:r>
            <a:r>
              <a:rPr lang="en-US" altLang="ja-JP" dirty="0"/>
              <a:t>IFCs</a:t>
            </a:r>
            <a:endParaRPr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4526772-BEF2-5141-A901-8DEA2509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4" y="4766636"/>
            <a:ext cx="3987800" cy="571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A79AFCE-B9AF-FC4C-9E4F-1B45A8AE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466" y="3171931"/>
            <a:ext cx="2463800" cy="3048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68C8981-6AF7-F545-962C-365926D2E9CE}"/>
              </a:ext>
            </a:extLst>
          </p:cNvPr>
          <p:cNvSpPr/>
          <p:nvPr/>
        </p:nvSpPr>
        <p:spPr>
          <a:xfrm>
            <a:off x="288734" y="4251770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Forces in ALM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9AB2288-A9A9-3A40-A410-60A13AE6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4499936"/>
            <a:ext cx="6083300" cy="1104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53D75ED-1440-0746-BF95-77CE6498E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50" y="5822950"/>
            <a:ext cx="431800" cy="2286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13D6E-21EB-6342-8421-0CFB235B5297}"/>
              </a:ext>
            </a:extLst>
          </p:cNvPr>
          <p:cNvSpPr/>
          <p:nvPr/>
        </p:nvSpPr>
        <p:spPr>
          <a:xfrm>
            <a:off x="6644611" y="5752584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 number of </a:t>
            </a:r>
            <a:r>
              <a:rPr lang="en-US" altLang="ja-JP" dirty="0"/>
              <a:t>atoms in the supercell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598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169578" y="1238065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Ordinary least-squares (OLS)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54F5CF-046D-5847-BE16-A6411E2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81" y="1135207"/>
            <a:ext cx="4747738" cy="6528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261721-3894-1846-B1C4-2F6EFCB6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04" y="2577284"/>
            <a:ext cx="1676400" cy="22860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9A8DFD4-1BB7-D74F-B6B3-89CAF66B5481}"/>
              </a:ext>
            </a:extLst>
          </p:cNvPr>
          <p:cNvSpPr/>
          <p:nvPr/>
        </p:nvSpPr>
        <p:spPr>
          <a:xfrm>
            <a:off x="5301467" y="2215582"/>
            <a:ext cx="1895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:Sensing matrix </a:t>
            </a:r>
            <a:br>
              <a:rPr lang="en-US" altLang="ja-JP" dirty="0"/>
            </a:br>
            <a:r>
              <a:rPr lang="en-US" altLang="ja-JP" dirty="0"/>
              <a:t>where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929AB6-CC10-114F-8ED8-D1A3F430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25" y="3242284"/>
            <a:ext cx="254000" cy="2032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BB112C4-B927-3B4C-890D-4281175D1619}"/>
              </a:ext>
            </a:extLst>
          </p:cNvPr>
          <p:cNvSpPr/>
          <p:nvPr/>
        </p:nvSpPr>
        <p:spPr>
          <a:xfrm>
            <a:off x="5313373" y="3168001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:Vector comprising </a:t>
            </a:r>
            <a:r>
              <a:rPr lang="en-US" altLang="ja-JP" i="1" dirty="0"/>
              <a:t>M</a:t>
            </a:r>
            <a:r>
              <a:rPr lang="en-US" altLang="ja-JP" dirty="0"/>
              <a:t> force components</a:t>
            </a:r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19C0416-CEC5-D942-A1A4-1CA086F1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73" y="2293428"/>
            <a:ext cx="1231900" cy="254000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7F81F4E-552B-3B4E-9FA9-0001DAB2E862}"/>
              </a:ext>
            </a:extLst>
          </p:cNvPr>
          <p:cNvSpPr/>
          <p:nvPr/>
        </p:nvSpPr>
        <p:spPr>
          <a:xfrm>
            <a:off x="495619" y="4131940"/>
            <a:ext cx="921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To determine all components of            uniquely,           must be a full-rank matrix.  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25F6B21-4111-ED4A-BB31-C4C18B8CF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91" y="4190216"/>
            <a:ext cx="584200" cy="228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CD38FF-1BAC-944E-BAE7-CE946D16D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264" y="4199078"/>
            <a:ext cx="533400" cy="24130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CDD244-17AB-5F4A-A0A3-0D4F1AB09260}"/>
              </a:ext>
            </a:extLst>
          </p:cNvPr>
          <p:cNvSpPr/>
          <p:nvPr/>
        </p:nvSpPr>
        <p:spPr>
          <a:xfrm>
            <a:off x="495619" y="4870354"/>
            <a:ext cx="1036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Necessary displacement patterns can be generated systematically based on symmetry arguments or </a:t>
            </a:r>
            <a:r>
              <a:rPr lang="en-US" altLang="ja-JP" dirty="0">
                <a:solidFill>
                  <a:schemeClr val="accent3"/>
                </a:solidFill>
              </a:rPr>
              <a:t>molecular dynamics simulations </a:t>
            </a:r>
            <a:r>
              <a:rPr lang="en-US" altLang="ja-JP" dirty="0"/>
              <a:t>(TT,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(2014)).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FD9C55-6CAB-E146-B7EC-4E3834618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538" y="2242628"/>
            <a:ext cx="3187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59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Symmetry relationships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Permutation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9E183A-6341-A14D-9234-62CBE52E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8" y="1673706"/>
            <a:ext cx="6502400" cy="2794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562DE77-2F8A-BC41-8FE2-96FF9B0C8B11}"/>
              </a:ext>
            </a:extLst>
          </p:cNvPr>
          <p:cNvSpPr/>
          <p:nvPr/>
        </p:nvSpPr>
        <p:spPr>
          <a:xfrm>
            <a:off x="226728" y="225041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Periodicity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0B928-F437-B14C-A3F9-BCF51B2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38" y="2827130"/>
            <a:ext cx="8191500" cy="2794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4DC2614-6CFB-7544-9F51-6B5BB2EBA827}"/>
              </a:ext>
            </a:extLst>
          </p:cNvPr>
          <p:cNvSpPr/>
          <p:nvPr/>
        </p:nvSpPr>
        <p:spPr>
          <a:xfrm>
            <a:off x="226728" y="3493774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Space group symmetry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1D9C7C2-E118-1B47-B927-245B6321A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8" y="4179077"/>
            <a:ext cx="8280400" cy="57150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5482637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These symmetry relationships are fully utilized in ALM to reduce the number of independent IFCs.</a:t>
            </a:r>
          </a:p>
        </p:txBody>
      </p:sp>
    </p:spTree>
    <p:extLst>
      <p:ext uri="{BB962C8B-B14F-4D97-AF65-F5344CB8AC3E}">
        <p14:creationId xmlns:p14="http://schemas.microsoft.com/office/powerpoint/2010/main" val="139848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Constraints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Translational invariance (</a:t>
            </a:r>
            <a:r>
              <a:rPr lang="en-US" altLang="ja-JP" dirty="0" err="1">
                <a:solidFill>
                  <a:schemeClr val="accent3"/>
                </a:solidFill>
              </a:rPr>
              <a:t>a.k.a</a:t>
            </a:r>
            <a:r>
              <a:rPr lang="en-US" altLang="ja-JP" dirty="0">
                <a:solidFill>
                  <a:schemeClr val="accent3"/>
                </a:solidFill>
              </a:rPr>
              <a:t> acoustic sum rule: ASR) </a:t>
            </a:r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2534081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ASR must be satisfied accurately. If the deviation from the ASR is large, the resulting phonon dispersion curves and/or lattice thermal conductivity values are unreliable.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526EF0-E8AC-4140-9E6A-F0E79EF1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1" y="1673706"/>
            <a:ext cx="5182738" cy="70119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3B3453-4557-2A4A-9FE5-D3B3E26B98CB}"/>
              </a:ext>
            </a:extLst>
          </p:cNvPr>
          <p:cNvSpPr/>
          <p:nvPr/>
        </p:nvSpPr>
        <p:spPr>
          <a:xfrm>
            <a:off x="288772" y="3950637"/>
            <a:ext cx="326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OLS with equality constraint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8C366E-1C97-B247-8F26-9ACC2F1D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43" y="4537963"/>
            <a:ext cx="4700589" cy="64633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273E3D-1C5D-0244-92E4-3D0AD13C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00" y="4709994"/>
            <a:ext cx="1079050" cy="23802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3DD036-46C7-C74C-80D2-FF4CF2F39973}"/>
              </a:ext>
            </a:extLst>
          </p:cNvPr>
          <p:cNvSpPr/>
          <p:nvPr/>
        </p:nvSpPr>
        <p:spPr>
          <a:xfrm>
            <a:off x="7004972" y="464270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subject to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FD6A13-BC21-054A-92A3-D36FBE0F1198}"/>
              </a:ext>
            </a:extLst>
          </p:cNvPr>
          <p:cNvSpPr/>
          <p:nvPr/>
        </p:nvSpPr>
        <p:spPr>
          <a:xfrm>
            <a:off x="618978" y="5762560"/>
            <a:ext cx="11272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The matrix     can be large when higher-order and long-distance anharmonic terms are included in </a:t>
            </a:r>
            <a:br>
              <a:rPr lang="en-US" altLang="ja-JP" dirty="0"/>
            </a:br>
            <a:r>
              <a:rPr lang="en-US" altLang="ja-JP" dirty="0"/>
              <a:t>ALM. We need a lot of RAM to solve the OLS problem directly.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0E861-C777-7044-A8D0-DC639C9A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86" y="5850938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17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F186DE9-A115-9F48-9C1B-445C5BFB9844}"/>
              </a:ext>
            </a:extLst>
          </p:cNvPr>
          <p:cNvSpPr/>
          <p:nvPr/>
        </p:nvSpPr>
        <p:spPr>
          <a:xfrm>
            <a:off x="600636" y="5014736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dynamical matrix becomes exact, i.e.                                               , when                        is satisfied for all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s</a:t>
            </a:r>
            <a:r>
              <a:rPr lang="en-US" altLang="ja-JP" dirty="0"/>
              <a:t>. The momentum </a:t>
            </a:r>
            <a:r>
              <a:rPr lang="en-US" altLang="ja-JP" b="1" i="1" dirty="0"/>
              <a:t>q</a:t>
            </a:r>
            <a:r>
              <a:rPr lang="en-US" altLang="ja-JP" dirty="0"/>
              <a:t> satisfying this condition is called </a:t>
            </a:r>
            <a:r>
              <a:rPr lang="en-US" altLang="ja-JP" dirty="0">
                <a:solidFill>
                  <a:schemeClr val="accent3"/>
                </a:solidFill>
              </a:rPr>
              <a:t>commensurate</a:t>
            </a:r>
            <a:r>
              <a:rPr lang="en-US" altLang="ja-JP" dirty="0"/>
              <a:t> </a:t>
            </a:r>
            <a:r>
              <a:rPr lang="en-US" altLang="ja-JP" b="1" i="1" dirty="0">
                <a:solidFill>
                  <a:schemeClr val="accent3"/>
                </a:solidFill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 point.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Dynamical matrix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B6512C-E81E-3242-A4D6-71E242F6C70F}"/>
              </a:ext>
            </a:extLst>
          </p:cNvPr>
          <p:cNvSpPr/>
          <p:nvPr/>
        </p:nvSpPr>
        <p:spPr>
          <a:xfrm>
            <a:off x="226728" y="1007062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Exact dynamical matrix in an infinite-size crystal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A2D4C8-DC34-CD41-B359-75944B92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1520098"/>
            <a:ext cx="11226800" cy="7366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226728" y="3045105"/>
            <a:ext cx="661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 constructed from IFCs inside a supercell</a:t>
            </a:r>
            <a:endParaRPr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F58ABE7-93A6-F442-B177-AE852F6A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" y="3507776"/>
            <a:ext cx="10668000" cy="7366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862296-0653-F545-AC81-CCA877ED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96" y="5059852"/>
            <a:ext cx="2870200" cy="3048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63399C5-987B-F345-8545-DB27297F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622" y="5043255"/>
            <a:ext cx="1320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Non-analytic (NA) correction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521443" y="3070238"/>
            <a:ext cx="884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3"/>
                </a:solidFill>
              </a:rPr>
              <a:t>Parlinski’s</a:t>
            </a:r>
            <a:r>
              <a:rPr lang="en-US" altLang="ja-JP" dirty="0">
                <a:solidFill>
                  <a:schemeClr val="accent3"/>
                </a:solidFill>
              </a:rPr>
              <a:t> approach </a:t>
            </a:r>
            <a:r>
              <a:rPr lang="en-US" altLang="ja-JP" dirty="0"/>
              <a:t>(K. </a:t>
            </a:r>
            <a:r>
              <a:rPr lang="en-US" altLang="ja-JP" dirty="0" err="1"/>
              <a:t>Parlinski</a:t>
            </a:r>
            <a:r>
              <a:rPr lang="en-US" altLang="ja-JP" dirty="0"/>
              <a:t>, Z. Q. Li, and Y. Kawazoe, PRL </a:t>
            </a:r>
            <a:r>
              <a:rPr lang="en-US" altLang="ja-JP" b="1" dirty="0"/>
              <a:t>81</a:t>
            </a:r>
            <a:r>
              <a:rPr lang="en-US" altLang="ja-JP" dirty="0"/>
              <a:t>, 3298 (1998))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E6A8E2F-7012-1C4A-9A59-8F6EFC433CC6}"/>
              </a:ext>
            </a:extLst>
          </p:cNvPr>
          <p:cNvSpPr/>
          <p:nvPr/>
        </p:nvSpPr>
        <p:spPr>
          <a:xfrm>
            <a:off x="226728" y="1109141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In insulators (semiconductors), the ion-ion Coulomb interaction is long-range </a:t>
            </a:r>
            <a:endParaRPr lang="en-US" altLang="ja-JP" dirty="0">
              <a:solidFill>
                <a:schemeClr val="accent3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051E85B-56E6-F349-A76D-B3391086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877864"/>
            <a:ext cx="5092700" cy="6223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7F3264-31D5-F147-A9C9-C38C6490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21" y="3643745"/>
            <a:ext cx="3289300" cy="304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D830548-33C7-7944-AE98-1226214C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811120"/>
            <a:ext cx="4914900" cy="6477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955B59-A9DA-274A-8093-1DA2D1EDE694}"/>
              </a:ext>
            </a:extLst>
          </p:cNvPr>
          <p:cNvSpPr/>
          <p:nvPr/>
        </p:nvSpPr>
        <p:spPr>
          <a:xfrm>
            <a:off x="521443" y="4258269"/>
            <a:ext cx="745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Mixed-space approach </a:t>
            </a:r>
            <a:r>
              <a:rPr lang="en-US" altLang="ja-JP" dirty="0"/>
              <a:t>(Y. Wang </a:t>
            </a:r>
            <a:r>
              <a:rPr lang="en-US" altLang="ja-JP" i="1" dirty="0"/>
              <a:t>et al.</a:t>
            </a:r>
            <a:r>
              <a:rPr lang="en-US" altLang="ja-JP" dirty="0"/>
              <a:t>, JPCM </a:t>
            </a:r>
            <a:r>
              <a:rPr lang="en-US" altLang="ja-JP" b="1" dirty="0"/>
              <a:t>22</a:t>
            </a:r>
            <a:r>
              <a:rPr lang="en-US" altLang="ja-JP" dirty="0"/>
              <a:t>, 202201 (2010))</a:t>
            </a:r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21443" y="5693236"/>
            <a:ext cx="826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Ewald summation method</a:t>
            </a:r>
            <a:r>
              <a:rPr lang="en-US" altLang="ja-JP" dirty="0"/>
              <a:t> (</a:t>
            </a:r>
            <a:r>
              <a:rPr lang="en" altLang="ja-JP" dirty="0"/>
              <a:t>X. </a:t>
            </a:r>
            <a:r>
              <a:rPr lang="en" altLang="ja-JP" dirty="0" err="1"/>
              <a:t>Gonze</a:t>
            </a:r>
            <a:r>
              <a:rPr lang="en" altLang="ja-JP" dirty="0"/>
              <a:t> and C. Lee, PRB </a:t>
            </a:r>
            <a:r>
              <a:rPr lang="en" altLang="ja-JP" b="1" dirty="0"/>
              <a:t>55</a:t>
            </a:r>
            <a:r>
              <a:rPr lang="en" altLang="ja-JP" dirty="0"/>
              <a:t>, 66389 (1997))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1969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Installation of ALAMODE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148909"/>
            <a:ext cx="7289031" cy="131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C000"/>
                </a:solidFill>
                <a:latin typeface="+mn-lt"/>
              </a:rPr>
              <a:t>Necessary environment:</a:t>
            </a:r>
          </a:p>
          <a:p>
            <a:pPr marL="0" indent="0">
              <a:buNone/>
            </a:pPr>
            <a:r>
              <a:rPr lang="en-US" altLang="ja-JP" dirty="0">
                <a:latin typeface="+mn-lt"/>
              </a:rPr>
              <a:t>RAM: &gt; 4 GB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CPU: Single core is sufficient, but multicore is preferable.</a:t>
            </a:r>
          </a:p>
          <a:p>
            <a:pPr marL="0" indent="0">
              <a:buNone/>
            </a:pPr>
            <a:endParaRPr lang="en-US" altLang="ja-JP" dirty="0">
              <a:latin typeface="+mn-lt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002D0F-1B1E-8441-B5D5-8780E625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7998D2-0CA4-D44D-B7EF-EBE996DB4B1D}"/>
              </a:ext>
            </a:extLst>
          </p:cNvPr>
          <p:cNvSpPr/>
          <p:nvPr/>
        </p:nvSpPr>
        <p:spPr>
          <a:xfrm>
            <a:off x="508421" y="260346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rgbClr val="FFC000"/>
                </a:solidFill>
              </a:rPr>
              <a:t>MateriApps</a:t>
            </a:r>
            <a:r>
              <a:rPr lang="en-US" altLang="ja-JP" dirty="0">
                <a:solidFill>
                  <a:srgbClr val="FFC000"/>
                </a:solidFill>
              </a:rPr>
              <a:t> LIVE! version: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3AFD7A-7814-7345-A105-CF04A99C76AF}"/>
              </a:ext>
            </a:extLst>
          </p:cNvPr>
          <p:cNvSpPr/>
          <p:nvPr/>
        </p:nvSpPr>
        <p:spPr>
          <a:xfrm>
            <a:off x="1002878" y="3096954"/>
            <a:ext cx="5728122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</a:t>
            </a:r>
            <a:r>
              <a:rPr lang="en-US" altLang="ja-JP" dirty="0" err="1">
                <a:latin typeface="Inconsolata" pitchFamily="49" charset="0"/>
              </a:rPr>
              <a:t>usr</a:t>
            </a:r>
            <a:r>
              <a:rPr lang="en-US" altLang="ja-JP" dirty="0">
                <a:latin typeface="Inconsolata" pitchFamily="49" charset="0"/>
              </a:rPr>
              <a:t>/share/alamode/tools/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D6EE51-220A-8B48-B22E-97B0DDA1FE67}"/>
              </a:ext>
            </a:extLst>
          </p:cNvPr>
          <p:cNvSpPr/>
          <p:nvPr/>
        </p:nvSpPr>
        <p:spPr>
          <a:xfrm>
            <a:off x="508421" y="3931008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</a:rPr>
              <a:t>Manually installed version: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B10B5D-5DA8-3444-9E9C-8BCEE841C662}"/>
              </a:ext>
            </a:extLst>
          </p:cNvPr>
          <p:cNvSpPr/>
          <p:nvPr/>
        </p:nvSpPr>
        <p:spPr>
          <a:xfrm>
            <a:off x="1002878" y="4339027"/>
            <a:ext cx="7772822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PYTHONPATH=/path/to/</a:t>
            </a:r>
            <a:r>
              <a:rPr lang="en-US" altLang="ja-JP" dirty="0" err="1">
                <a:latin typeface="Inconsolata" pitchFamily="49" charset="0"/>
              </a:rPr>
              <a:t>alamode_root</a:t>
            </a:r>
            <a:r>
              <a:rPr lang="en-US" altLang="ja-JP" dirty="0">
                <a:latin typeface="Inconsolata" pitchFamily="49" charset="0"/>
              </a:rPr>
              <a:t>/tools/</a:t>
            </a:r>
          </a:p>
          <a:p>
            <a:r>
              <a:rPr lang="en-US" altLang="ja-JP" dirty="0">
                <a:latin typeface="Inconsolata" pitchFamily="49" charset="0"/>
              </a:rPr>
              <a:t>&gt; export LD_LIBRARY_PATH=/path/to/</a:t>
            </a:r>
            <a:r>
              <a:rPr lang="en-US" altLang="ja-JP" dirty="0" err="1">
                <a:latin typeface="Inconsolata" pitchFamily="49" charset="0"/>
              </a:rPr>
              <a:t>spglib</a:t>
            </a:r>
            <a:r>
              <a:rPr lang="en-US" altLang="ja-JP" dirty="0">
                <a:latin typeface="Inconsolata" pitchFamily="49" charset="0"/>
              </a:rPr>
              <a:t>/lib:$LD_LIBRARY_PATH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B436D3-C8E3-1D4B-A566-F4B69FE0B3E7}"/>
              </a:ext>
            </a:extLst>
          </p:cNvPr>
          <p:cNvSpPr/>
          <p:nvPr/>
        </p:nvSpPr>
        <p:spPr>
          <a:xfrm>
            <a:off x="1002878" y="5062760"/>
            <a:ext cx="9226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Copy the ALAMODE binaries (</a:t>
            </a:r>
            <a:r>
              <a:rPr lang="en-US" altLang="ja-JP" dirty="0" err="1">
                <a:latin typeface="Inconsolata Medium" panose="020B0609030003000000" pitchFamily="49" charset="0"/>
              </a:rPr>
              <a:t>alm</a:t>
            </a:r>
            <a:r>
              <a:rPr lang="en-US" altLang="ja-JP" dirty="0">
                <a:latin typeface="Inconsolata Medium" panose="020B0609030003000000" pitchFamily="49" charset="0"/>
              </a:rPr>
              <a:t>, </a:t>
            </a:r>
            <a:r>
              <a:rPr lang="en-US" altLang="ja-JP" dirty="0" err="1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 to a directory included in </a:t>
            </a:r>
            <a:r>
              <a:rPr lang="en-US" altLang="ja-JP" dirty="0">
                <a:latin typeface="Inconsolata Medium" panose="020B0609030003000000" pitchFamily="49" charset="0"/>
              </a:rPr>
              <a:t>PATH </a:t>
            </a:r>
            <a:r>
              <a:rPr lang="en-US" altLang="ja-JP" dirty="0"/>
              <a:t>(or use the absolute path to these binaries).</a:t>
            </a:r>
          </a:p>
        </p:txBody>
      </p:sp>
    </p:spTree>
    <p:extLst>
      <p:ext uri="{BB962C8B-B14F-4D97-AF65-F5344CB8AC3E}">
        <p14:creationId xmlns:p14="http://schemas.microsoft.com/office/powerpoint/2010/main" val="152897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ALAMODE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569" y="3429000"/>
            <a:ext cx="9905998" cy="3341418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An open source software to compute anharmonic properties of phonons</a:t>
            </a:r>
          </a:p>
          <a:p>
            <a:r>
              <a:rPr lang="en-US" altLang="ja-JP" dirty="0"/>
              <a:t>MIT license</a:t>
            </a:r>
          </a:p>
          <a:p>
            <a:r>
              <a:rPr lang="en-US" altLang="ja-JP" dirty="0"/>
              <a:t>Latest version: 1.1.0 (Released May 1</a:t>
            </a:r>
            <a:r>
              <a:rPr lang="en-US" altLang="ja-JP" baseline="30000" dirty="0"/>
              <a:t>st</a:t>
            </a:r>
            <a:r>
              <a:rPr lang="en-US" altLang="ja-JP" dirty="0"/>
              <a:t>, 2019) </a:t>
            </a:r>
          </a:p>
          <a:p>
            <a:r>
              <a:rPr kumimoji="1" lang="en-US" altLang="ja-JP" dirty="0"/>
              <a:t>Developer: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Terumasa Tadano</a:t>
            </a:r>
          </a:p>
          <a:p>
            <a:r>
              <a:rPr lang="en-US" altLang="ja-JP" dirty="0"/>
              <a:t>Contributors (alphabetical order): </a:t>
            </a:r>
            <a:br>
              <a:rPr lang="en-US" altLang="ja-JP" dirty="0"/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Nishimoto (Ewald method),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Oba           (Anharmonic free-energy),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Tanaka      (Interface with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OpenMX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Togo         (Code refactoring, API implementation)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100833-8D49-1C46-AADC-33D4D6AF168D}"/>
              </a:ext>
            </a:extLst>
          </p:cNvPr>
          <p:cNvSpPr/>
          <p:nvPr/>
        </p:nvSpPr>
        <p:spPr>
          <a:xfrm>
            <a:off x="7751569" y="2868647"/>
            <a:ext cx="3786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 Medium" panose="020B0609030003000000" pitchFamily="49" charset="0"/>
              </a:rPr>
              <a:t>https://alamode.readthedocs.io/</a:t>
            </a: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63C357C-284C-7F48-857D-F1DAB3A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3" y="908565"/>
            <a:ext cx="7206838" cy="232941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0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Download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856093"/>
            <a:ext cx="11175157" cy="735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latin typeface="+mn-lt"/>
              </a:rPr>
              <a:t>Please download the input files for the hands-on session from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https://github.com/ttadano/alamode/raw/gh-pages/files/ALAMODE_handson.tar.bz2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pPr marL="0" indent="0">
              <a:buNone/>
            </a:pP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C3E49D0-8013-5442-B56E-F8FB69E9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0D4906-6BFA-874C-9BEF-0FE644A912EA}"/>
              </a:ext>
            </a:extLst>
          </p:cNvPr>
          <p:cNvSpPr/>
          <p:nvPr/>
        </p:nvSpPr>
        <p:spPr>
          <a:xfrm>
            <a:off x="1048171" y="1827530"/>
            <a:ext cx="10489779" cy="45550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</a:t>
            </a:r>
            <a:r>
              <a:rPr lang="en-US" altLang="ja-JP" sz="1600" dirty="0" err="1">
                <a:latin typeface="Inconsolata" pitchFamily="49" charset="0"/>
              </a:rPr>
              <a:t>wget</a:t>
            </a:r>
            <a:r>
              <a:rPr lang="en-US" altLang="ja-JP" sz="1600" dirty="0">
                <a:latin typeface="Inconsolata" pitchFamily="49" charset="0"/>
              </a:rPr>
              <a:t> </a:t>
            </a:r>
            <a:r>
              <a:rPr lang="en-US" altLang="ja-JP" sz="1600" dirty="0">
                <a:latin typeface="Inconsolata Medium" panose="020B0609030003000000" pitchFamily="49" charset="0"/>
              </a:rPr>
              <a:t>https://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github.com</a:t>
            </a:r>
            <a:r>
              <a:rPr lang="en-US" altLang="ja-JP" sz="1600" dirty="0">
                <a:latin typeface="Inconsolata Medium" panose="020B0609030003000000" pitchFamily="49" charset="0"/>
              </a:rPr>
              <a:t>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ttadano</a:t>
            </a:r>
            <a:r>
              <a:rPr lang="en-US" altLang="ja-JP" sz="1600" dirty="0">
                <a:latin typeface="Inconsolata Medium" panose="020B0609030003000000" pitchFamily="49" charset="0"/>
              </a:rPr>
              <a:t>/alamode/raw/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gh</a:t>
            </a:r>
            <a:r>
              <a:rPr lang="en-US" altLang="ja-JP" sz="1600" dirty="0">
                <a:latin typeface="Inconsolata Medium" panose="020B0609030003000000" pitchFamily="49" charset="0"/>
              </a:rPr>
              <a:t>-pages/files/ALAMODE_handson.tar.bz2</a:t>
            </a:r>
            <a:endParaRPr lang="en-US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tar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xvjf</a:t>
            </a:r>
            <a:r>
              <a:rPr lang="pt" altLang="ja-JP" sz="1600" dirty="0">
                <a:latin typeface="Inconsolata" pitchFamily="49" charset="0"/>
              </a:rPr>
              <a:t> ALAMODE_handson.tar.bz2</a:t>
            </a: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cd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ALAMODE_handson</a:t>
            </a:r>
            <a:endParaRPr lang="pt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tree</a:t>
            </a:r>
            <a:r>
              <a:rPr lang="pt" altLang="ja-JP" sz="1600" dirty="0">
                <a:latin typeface="Inconsolata" pitchFamily="49" charset="0"/>
              </a:rPr>
              <a:t> -L 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01_force_constant_silicon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                  # contains DFT results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                   # input/output files 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  <a:sym typeface="Wingdings" pitchFamily="2" charset="2"/>
              </a:rPr>
              <a:t> Refer to files here in case of problem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                  # work directory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02_thermal_conductivity_silicon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03_self_consistent_phonon_STO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└── html                       # contains documentation html (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index.html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)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                     # same as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alamode.readthedocs.io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395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1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10714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1679645"/>
            <a:ext cx="9905998" cy="430412"/>
          </a:xfrm>
        </p:spPr>
        <p:txBody>
          <a:bodyPr>
            <a:normAutofit/>
          </a:bodyPr>
          <a:lstStyle/>
          <a:p>
            <a:r>
              <a:rPr lang="en" altLang="ja-JP" dirty="0"/>
              <a:t>Calculation of </a:t>
            </a:r>
            <a:r>
              <a:rPr lang="en" altLang="ja-JP" dirty="0">
                <a:solidFill>
                  <a:schemeClr val="accent3"/>
                </a:solidFill>
              </a:rPr>
              <a:t>harmonic/anharmonic IFCs of bulk silicon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8289A5F-B608-E346-8B8A-91ACD3A75729}"/>
              </a:ext>
            </a:extLst>
          </p:cNvPr>
          <p:cNvSpPr/>
          <p:nvPr/>
        </p:nvSpPr>
        <p:spPr>
          <a:xfrm>
            <a:off x="700312" y="2467158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Details</a:t>
            </a:r>
            <a:endParaRPr lang="ja-JP" altLang="en-US" sz="2000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0D27CC75-1619-8C48-89BD-960851464DC5}"/>
              </a:ext>
            </a:extLst>
          </p:cNvPr>
          <p:cNvSpPr txBox="1">
            <a:spLocks/>
          </p:cNvSpPr>
          <p:nvPr/>
        </p:nvSpPr>
        <p:spPr>
          <a:xfrm>
            <a:off x="888302" y="2896989"/>
            <a:ext cx="9905998" cy="12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Use VASP for explanation</a:t>
            </a:r>
          </a:p>
          <a:p>
            <a:r>
              <a:rPr lang="en-US" altLang="ja-JP" dirty="0"/>
              <a:t>a = 5.403 </a:t>
            </a:r>
            <a:r>
              <a:rPr lang="en-US" altLang="ja-JP" dirty="0" err="1"/>
              <a:t>Å</a:t>
            </a:r>
            <a:endParaRPr lang="en-US" altLang="ja-JP" dirty="0"/>
          </a:p>
          <a:p>
            <a:r>
              <a:rPr lang="en-US" altLang="ja-JP" dirty="0" err="1"/>
              <a:t>PBEsol</a:t>
            </a:r>
            <a:r>
              <a:rPr lang="en-US" altLang="ja-JP" dirty="0"/>
              <a:t> xc functional</a:t>
            </a:r>
            <a:endParaRPr lang="en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976194" y="4959686"/>
            <a:ext cx="9223671" cy="61555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cd </a:t>
            </a: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01_force_constant_silicon/work</a:t>
            </a:r>
            <a:r>
              <a:rPr lang="en" altLang="ja-JP" sz="1600" dirty="0">
                <a:solidFill>
                  <a:srgbClr val="FFFFFF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vesta </a:t>
            </a:r>
            <a:r>
              <a:rPr lang="en" altLang="ja-JP" sz="1600" dirty="0" err="1">
                <a:solidFill>
                  <a:srgbClr val="F4F4F4"/>
                </a:solidFill>
                <a:latin typeface="Inconsolata" panose="020B0609030003000000" pitchFamily="49" charset="0"/>
              </a:rPr>
              <a:t>primitive.POSCAR.vasp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0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1.1 Create a supercell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93B25C8-5F65-4444-A73C-2B61FD85EA80}"/>
              </a:ext>
            </a:extLst>
          </p:cNvPr>
          <p:cNvSpPr/>
          <p:nvPr/>
        </p:nvSpPr>
        <p:spPr>
          <a:xfrm>
            <a:off x="226728" y="1109141"/>
            <a:ext cx="107801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Currently (ver. 1.1.0), creation of a supercell structure is not supported by ALAMODE. So please create the structure by using any of the following approaches: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VESTA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</a:t>
            </a:r>
            <a:r>
              <a:rPr lang="en-US" altLang="ja-JP" sz="2000" dirty="0" err="1">
                <a:solidFill>
                  <a:schemeClr val="accent3"/>
                </a:solidFill>
              </a:rPr>
              <a:t>pymatgen.Structure.make_supercell</a:t>
            </a:r>
            <a:r>
              <a:rPr lang="en-US" altLang="ja-JP" sz="2000" dirty="0">
                <a:solidFill>
                  <a:schemeClr val="accent3"/>
                </a:solidFill>
              </a:rPr>
              <a:t> method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Write a simple script by yourself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5F83AF-A7A5-D745-873F-C07EAFEBE9E8}"/>
              </a:ext>
            </a:extLst>
          </p:cNvPr>
          <p:cNvSpPr/>
          <p:nvPr/>
        </p:nvSpPr>
        <p:spPr>
          <a:xfrm>
            <a:off x="367725" y="3244334"/>
            <a:ext cx="4613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In VESTA:</a:t>
            </a:r>
            <a:br>
              <a:rPr lang="en-US" altLang="ja-JP" dirty="0"/>
            </a:br>
            <a:r>
              <a:rPr lang="en-US" altLang="ja-JP" dirty="0"/>
              <a:t>Edit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Edit data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Unit cell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Transform</a:t>
            </a:r>
          </a:p>
        </p:txBody>
      </p:sp>
      <p:pic>
        <p:nvPicPr>
          <p:cNvPr id="21" name="図 20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0F05F49-DED0-B043-8DBC-8C5027FE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85" y="2407674"/>
            <a:ext cx="6248187" cy="417239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96ADDB-2179-E243-A17C-8BA47BB695E6}"/>
              </a:ext>
            </a:extLst>
          </p:cNvPr>
          <p:cNvSpPr/>
          <p:nvPr/>
        </p:nvSpPr>
        <p:spPr>
          <a:xfrm>
            <a:off x="367725" y="3932971"/>
            <a:ext cx="213391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Rotation matrix P:</a:t>
            </a:r>
          </a:p>
          <a:p>
            <a:r>
              <a:rPr lang="en-US" altLang="ja-JP" dirty="0"/>
              <a:t> -2   2   2</a:t>
            </a:r>
          </a:p>
          <a:p>
            <a:r>
              <a:rPr lang="en-US" altLang="ja-JP" dirty="0"/>
              <a:t>  2  -2   2</a:t>
            </a:r>
          </a:p>
          <a:p>
            <a:r>
              <a:rPr lang="en-US" altLang="ja-JP" dirty="0"/>
              <a:t>  2   2  -2</a:t>
            </a:r>
          </a:p>
          <a:p>
            <a:endParaRPr lang="en-US" altLang="ja-JP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A49A02-AA49-ED47-BF21-D480AC8DF2B9}"/>
              </a:ext>
            </a:extLst>
          </p:cNvPr>
          <p:cNvSpPr/>
          <p:nvPr/>
        </p:nvSpPr>
        <p:spPr>
          <a:xfrm>
            <a:off x="367725" y="5365506"/>
            <a:ext cx="4213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Fil e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Export Data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File type VASP</a:t>
            </a:r>
            <a:br>
              <a:rPr lang="en-US" altLang="ja-JP" dirty="0"/>
            </a:b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Save as “</a:t>
            </a:r>
            <a:r>
              <a:rPr lang="en-US" altLang="ja-JP" dirty="0">
                <a:latin typeface="Inconsolata" pitchFamily="49" charset="0"/>
              </a:rPr>
              <a:t>si222</a:t>
            </a:r>
            <a:r>
              <a:rPr lang="en-US" altLang="ja-JP" dirty="0"/>
              <a:t>”</a:t>
            </a:r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8DDCDCA-85A1-1443-B2A5-399E19AF62E8}"/>
              </a:ext>
            </a:extLst>
          </p:cNvPr>
          <p:cNvSpPr/>
          <p:nvPr/>
        </p:nvSpPr>
        <p:spPr>
          <a:xfrm>
            <a:off x="786822" y="6388312"/>
            <a:ext cx="10623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2"/>
                </a:solidFill>
              </a:rPr>
              <a:t>NOTE: Automatic generation of supercell structure will be supported in a future version of ALAMODE.</a:t>
            </a:r>
            <a:endParaRPr lang="ja-JP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6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1.2 Create an ALM input and run ALM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534379"/>
            <a:ext cx="2839239" cy="480131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suggest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Define the Taylor 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expansion potential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NORDER = 1 # harmonic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Si-Si None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BF6DEF5-37EF-3543-AC28-7520727B81FE}"/>
              </a:ext>
            </a:extLst>
          </p:cNvPr>
          <p:cNvSpPr/>
          <p:nvPr/>
        </p:nvSpPr>
        <p:spPr>
          <a:xfrm>
            <a:off x="3127722" y="1534379"/>
            <a:ext cx="2839239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# Supercell structure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20.42 # in Bohr unit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1.0 0.0 0.0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0.0 1.0 0.0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0.0 0.0 1.0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  <a:endParaRPr lang="ja-JP" altLang="en-US">
              <a:solidFill>
                <a:schemeClr val="bg2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&amp;position</a:t>
            </a:r>
            <a:endParaRPr lang="fr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1 0.0000 0.0000 0.0000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1 0.2500 0.2500 0.0000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1 0.6250 0.1250 0.1250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334776" y="1639437"/>
            <a:ext cx="5686947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ALM0.in &gt; ALM0.log</a:t>
            </a:r>
          </a:p>
          <a:p>
            <a:r>
              <a:rPr lang="en" altLang="ja-JP" dirty="0">
                <a:latin typeface="Inconsolata" pitchFamily="49" charset="0"/>
              </a:rPr>
              <a:t>&gt; grep "Space group"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</a:t>
            </a:r>
            <a:r>
              <a:rPr lang="en" altLang="ja-JP" b="1" dirty="0">
                <a:solidFill>
                  <a:srgbClr val="00EB6B"/>
                </a:solidFill>
                <a:latin typeface="Inconsolata" pitchFamily="49" charset="0"/>
              </a:rPr>
              <a:t>Space group</a:t>
            </a:r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: Fd-3m (227) </a:t>
            </a:r>
          </a:p>
          <a:p>
            <a:r>
              <a:rPr lang="en" altLang="ja-JP" dirty="0">
                <a:latin typeface="Inconsolata" pitchFamily="49" charset="0"/>
              </a:rPr>
              <a:t>&gt; grep "Number of disp. patterns"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Number of disp. patterns for  HARMONIC : 1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37588B-F469-A542-910F-912F348904DC}"/>
              </a:ext>
            </a:extLst>
          </p:cNvPr>
          <p:cNvSpPr/>
          <p:nvPr/>
        </p:nvSpPr>
        <p:spPr>
          <a:xfrm>
            <a:off x="6407758" y="1034077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  <a:latin typeface="Inconsolata" pitchFamily="49" charset="0"/>
              </a:rPr>
              <a:t>terminal</a:t>
            </a:r>
            <a:endParaRPr lang="ja-JP" altLang="en-US" sz="2400">
              <a:solidFill>
                <a:srgbClr val="00EB6B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6334776" y="3510403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6407758" y="4046451"/>
            <a:ext cx="5479442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Space group symmetry is very important. Please check if the detected symmetry is correct.</a:t>
            </a:r>
          </a:p>
          <a:p>
            <a:r>
              <a:rPr lang="en" altLang="ja-JP" sz="1800" dirty="0"/>
              <a:t>Recommended to use </a:t>
            </a:r>
            <a:r>
              <a:rPr lang="en" altLang="ja-JP" sz="1800" dirty="0">
                <a:solidFill>
                  <a:schemeClr val="accent3"/>
                </a:solidFill>
              </a:rPr>
              <a:t>15 decimal digits </a:t>
            </a:r>
            <a:r>
              <a:rPr lang="en" altLang="ja-JP" sz="1800" dirty="0"/>
              <a:t>for the &amp;cell and &amp;position field.</a:t>
            </a:r>
            <a:br>
              <a:rPr lang="en" altLang="ja-JP" sz="1800" dirty="0"/>
            </a:br>
            <a:r>
              <a:rPr lang="en" altLang="ja-JP" sz="1800" dirty="0"/>
              <a:t>(e.g. </a:t>
            </a:r>
            <a:r>
              <a:rPr lang="ja-JP" altLang="en-US" sz="1800"/>
              <a:t>√</a:t>
            </a:r>
            <a:r>
              <a:rPr lang="en-US" altLang="ja-JP" sz="1800" dirty="0"/>
              <a:t>3/2 should be ﻿0.86602540378443, not 0.866025.) 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03911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1.3 Generate displaced structures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5787" y="1459230"/>
            <a:ext cx="9223671" cy="3939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python ${ALAMODE_ROOT}/tools/</a:t>
            </a:r>
            <a:r>
              <a:rPr lang="en-US" altLang="ja-JP" dirty="0" err="1">
                <a:latin typeface="Inconsolata" pitchFamily="49" charset="0"/>
              </a:rPr>
              <a:t>displace.py</a:t>
            </a:r>
            <a:r>
              <a:rPr lang="en-US" altLang="ja-JP" dirty="0">
                <a:latin typeface="Inconsolata" pitchFamily="49" charset="0"/>
              </a:rPr>
              <a:t> --VASP si222.POSCAR.vasp --mag 0.01 --prefix harm si222.pattern_HARMONIC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latin typeface="Inconsolata" pitchFamily="49" charset="0"/>
              </a:rPr>
              <a:t>less</a:t>
            </a:r>
            <a:r>
              <a:rPr lang="en" altLang="ja-JP" dirty="0">
                <a:latin typeface="Inconsolata" pitchFamily="49" charset="0"/>
              </a:rPr>
              <a:t> harm1.POSCAR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</a:t>
            </a:r>
            <a:r>
              <a:rPr lang="en" altLang="ja-JP" sz="1600" dirty="0">
                <a:solidFill>
                  <a:srgbClr val="00EB6B"/>
                </a:solidFill>
                <a:latin typeface="Inconsolata" pitchFamily="49" charset="0"/>
              </a:rPr>
              <a:t> 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Disp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. Num. 1 ( 0.010000 Angstrom, 1 : +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x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)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1.0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 10.805999755900000    0.000000000000000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   10.805999755900000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    0.000000000000000   10.805999755900000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Si 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64 </a:t>
            </a:r>
          </a:p>
          <a:p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Direct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0.000925411829159   0.000000000000000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0.250000000000000   0.250000000000000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   ...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02680" y="5498576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1066096" y="5773016"/>
            <a:ext cx="10522039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Set the magnitude of displacements small enough to exclude anharmonic effects in the calculated atomic forces. Typical value of </a:t>
            </a:r>
            <a:r>
              <a:rPr lang="en" altLang="ja-JP" sz="1800" dirty="0">
                <a:latin typeface="Inconsolata" pitchFamily="49" charset="0"/>
              </a:rPr>
              <a:t>--mag</a:t>
            </a:r>
            <a:r>
              <a:rPr lang="en" altLang="ja-JP" sz="1800" dirty="0">
                <a:latin typeface="+mn-lt"/>
              </a:rPr>
              <a:t>  is  0.01–0.04. </a:t>
            </a:r>
          </a:p>
        </p:txBody>
      </p:sp>
    </p:spTree>
    <p:extLst>
      <p:ext uri="{BB962C8B-B14F-4D97-AF65-F5344CB8AC3E}">
        <p14:creationId xmlns:p14="http://schemas.microsoft.com/office/powerpoint/2010/main" val="324160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DA4FD94-7553-C94A-8075-76397D4E2C08}"/>
              </a:ext>
            </a:extLst>
          </p:cNvPr>
          <p:cNvSpPr txBox="1">
            <a:spLocks/>
          </p:cNvSpPr>
          <p:nvPr/>
        </p:nvSpPr>
        <p:spPr>
          <a:xfrm>
            <a:off x="3323225" y="3260625"/>
            <a:ext cx="8396550" cy="1587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 triplet cluster                is included in the model when all of the pair distances are smaller than the cutoff radius.</a:t>
            </a:r>
            <a:br>
              <a:rPr lang="en" altLang="ja-JP" dirty="0"/>
            </a:br>
            <a:br>
              <a:rPr lang="en" altLang="ja-JP" dirty="0"/>
            </a:br>
            <a:br>
              <a:rPr lang="en" altLang="ja-JP" dirty="0"/>
            </a:br>
            <a:r>
              <a:rPr lang="en" altLang="ja-JP" dirty="0"/>
              <a:t>The same rule applies to fourth- and higher-order</a:t>
            </a:r>
            <a:endParaRPr lang="en" altLang="ja-JP" dirty="0">
              <a:latin typeface="+mn-lt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1.4 Anharmonic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57300" y="1575728"/>
            <a:ext cx="249299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Up to cubic IFCs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2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7.3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221793" y="959085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EC45BC-EA2F-C840-9887-7B7E6D58453C}"/>
              </a:ext>
            </a:extLst>
          </p:cNvPr>
          <p:cNvSpPr/>
          <p:nvPr/>
        </p:nvSpPr>
        <p:spPr>
          <a:xfrm>
            <a:off x="357300" y="4042705"/>
            <a:ext cx="2492990" cy="2585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Up to quartic IFCs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3</a:t>
            </a:r>
          </a:p>
          <a:p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  NBODY</a:t>
            </a:r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= 2 3 3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7.3 7.3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3AE102-7DD5-8C45-B202-A840DE7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9" y="3351850"/>
            <a:ext cx="737207" cy="2667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C350A6-121B-3C4B-9851-D1F0C54B08A2}"/>
              </a:ext>
            </a:extLst>
          </p:cNvPr>
          <p:cNvSpPr/>
          <p:nvPr/>
        </p:nvSpPr>
        <p:spPr>
          <a:xfrm>
            <a:off x="3512787" y="1652513"/>
            <a:ext cx="791077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0.04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cubic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ANHARM3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0.08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quartic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ANHARM4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5B551A-44C5-5840-8E50-0131059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80" y="3965397"/>
            <a:ext cx="1912018" cy="285376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63BCF68C-BB5A-5443-9987-E2C8E506864C}"/>
              </a:ext>
            </a:extLst>
          </p:cNvPr>
          <p:cNvSpPr txBox="1">
            <a:spLocks/>
          </p:cNvSpPr>
          <p:nvPr/>
        </p:nvSpPr>
        <p:spPr>
          <a:xfrm>
            <a:off x="3323225" y="5113663"/>
            <a:ext cx="8641248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>
                <a:latin typeface="Inconsolata" pitchFamily="49" charset="0"/>
              </a:rPr>
              <a:t>NBODY</a:t>
            </a:r>
            <a:r>
              <a:rPr lang="en" altLang="ja-JP" dirty="0"/>
              <a:t>-tag is useful to reduce the number of anharmonic (&gt;3) IFCs.  </a:t>
            </a:r>
            <a:endParaRPr lang="en" altLang="ja-JP" dirty="0">
              <a:latin typeface="+mn-lt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D213161-C8E8-BB42-BA85-D6EFFEB64A49}"/>
              </a:ext>
            </a:extLst>
          </p:cNvPr>
          <p:cNvSpPr/>
          <p:nvPr/>
        </p:nvSpPr>
        <p:spPr>
          <a:xfrm>
            <a:off x="3730581" y="5535063"/>
            <a:ext cx="7216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" pitchFamily="49" charset="0"/>
              </a:rPr>
              <a:t>https://alamode.readthedocs.io/en/latest/almdir/inputalm.html#alm-nbody</a:t>
            </a:r>
          </a:p>
        </p:txBody>
      </p:sp>
    </p:spTree>
    <p:extLst>
      <p:ext uri="{BB962C8B-B14F-4D97-AF65-F5344CB8AC3E}">
        <p14:creationId xmlns:p14="http://schemas.microsoft.com/office/powerpoint/2010/main" val="316640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1.5 Calculate forces with a DFT/FF code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18662" y="1608530"/>
            <a:ext cx="521925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#!/bin/bash 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harmonic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harm1.POSCAR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harm1.OUTCAR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vasprun_harm1.xml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for ((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=1;i&lt;=16;i++))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=`echo $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|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awk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'{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printf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("%02d",$1)}’`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vasprun_cubic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done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318662" y="1087873"/>
            <a:ext cx="236475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run_vasp.sh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932A8C-C9CE-8F43-8E48-AE1FA9E492FB}"/>
              </a:ext>
            </a:extLst>
          </p:cNvPr>
          <p:cNvSpPr/>
          <p:nvPr/>
        </p:nvSpPr>
        <p:spPr>
          <a:xfrm>
            <a:off x="5861882" y="1608530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B8065C25-9EC0-0348-AA59-27E21F4A699A}"/>
              </a:ext>
            </a:extLst>
          </p:cNvPr>
          <p:cNvSpPr txBox="1">
            <a:spLocks/>
          </p:cNvSpPr>
          <p:nvPr/>
        </p:nvSpPr>
        <p:spPr>
          <a:xfrm>
            <a:off x="5934864" y="2144578"/>
            <a:ext cx="5938474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Calculation of forces for the displaced configurations is one of the most expensive part of the procedure</a:t>
            </a:r>
          </a:p>
          <a:p>
            <a:r>
              <a:rPr lang="en" altLang="ja-JP" sz="1800" dirty="0"/>
              <a:t>This part can be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1362537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1.6 Parse displacement-force datasets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167425" y="1240290"/>
            <a:ext cx="11857150" cy="28623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vasprun_harm1.xml &gt;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</a:t>
            </a:r>
            <a:r>
              <a:rPr lang="en-US" altLang="ja-JP" dirty="0" err="1">
                <a:latin typeface="Inconsolata" pitchFamily="49" charset="0"/>
              </a:rPr>
              <a:t>vasprun_cubic</a:t>
            </a:r>
            <a:r>
              <a:rPr lang="en-US" altLang="ja-JP" dirty="0">
                <a:latin typeface="Inconsolata" pitchFamily="49" charset="0"/>
              </a:rPr>
              <a:t>*.xml &gt; </a:t>
            </a:r>
            <a:r>
              <a:rPr lang="en-US" altLang="ja-JP" dirty="0" err="1">
                <a:latin typeface="Inconsolata" pitchFamily="49" charset="0"/>
              </a:rPr>
              <a:t>DFSET_cubic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# Filename: vasprun_harm1.xml, Snapshot: 1, </a:t>
            </a:r>
            <a:r>
              <a:rPr lang="en-US" altLang="ja-JP" dirty="0" err="1">
                <a:solidFill>
                  <a:srgbClr val="00EB6B"/>
                </a:solidFill>
                <a:latin typeface="Inconsolata" pitchFamily="49" charset="0"/>
              </a:rPr>
              <a:t>E_pot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(eV): -381.36281443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0.0188972       0.0000000       0.0000000      -5.21238925E-03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7.49413696E-05  7.34147876E-05  3.72886618E-05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      -9.33062485E-07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7.43105121E-05  7.28095999E-05 -3.68927228E-05</a:t>
            </a:r>
          </a:p>
          <a:p>
            <a:r>
              <a:rPr lang="en-US" altLang="ja-JP" dirty="0">
                <a:latin typeface="Inconsolata" pitchFamily="49" charset="0"/>
              </a:rPr>
              <a:t>      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...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C4371E7-5E1A-EA4F-8DB7-EDAEF177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27" y="4575794"/>
            <a:ext cx="254000" cy="165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7C7BA9E-912D-A94B-B780-D31AE346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35" y="4537694"/>
            <a:ext cx="2413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6BB747F-E766-4744-B61C-420C457FA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66" y="4534452"/>
            <a:ext cx="241300" cy="1651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52F30AE-B0BF-204B-96C3-A118F45CD6BF}"/>
              </a:ext>
            </a:extLst>
          </p:cNvPr>
          <p:cNvSpPr/>
          <p:nvPr/>
        </p:nvSpPr>
        <p:spPr>
          <a:xfrm>
            <a:off x="1214072" y="4915908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Displacements in units of Bohr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EB22BD-65DC-9D46-945A-8D2A8497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5" y="4534452"/>
            <a:ext cx="266700" cy="228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0BEEE9-5873-3C45-838B-EEBC4ABF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514" y="4534452"/>
            <a:ext cx="266700" cy="228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558F41-FA81-FF49-8199-210B6460A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943" y="4534452"/>
            <a:ext cx="266700" cy="266700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615BB891-9BD8-D943-B317-CBB4806C621F}"/>
              </a:ext>
            </a:extLst>
          </p:cNvPr>
          <p:cNvSpPr/>
          <p:nvPr/>
        </p:nvSpPr>
        <p:spPr>
          <a:xfrm>
            <a:off x="1275880" y="4210354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48D2F59F-5293-114F-8374-64FB2FEC7E71}"/>
              </a:ext>
            </a:extLst>
          </p:cNvPr>
          <p:cNvSpPr/>
          <p:nvPr/>
        </p:nvSpPr>
        <p:spPr>
          <a:xfrm>
            <a:off x="3160935" y="42034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4734D7E6-45DE-214D-9842-849621C108A9}"/>
              </a:ext>
            </a:extLst>
          </p:cNvPr>
          <p:cNvSpPr/>
          <p:nvPr/>
        </p:nvSpPr>
        <p:spPr>
          <a:xfrm>
            <a:off x="5043463" y="4197117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67888698-898B-504E-BE2D-21217EDF9D95}"/>
              </a:ext>
            </a:extLst>
          </p:cNvPr>
          <p:cNvSpPr/>
          <p:nvPr/>
        </p:nvSpPr>
        <p:spPr>
          <a:xfrm>
            <a:off x="7116514" y="41931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84913C8C-70FD-6C4A-A823-FBB925C5464A}"/>
              </a:ext>
            </a:extLst>
          </p:cNvPr>
          <p:cNvSpPr/>
          <p:nvPr/>
        </p:nvSpPr>
        <p:spPr>
          <a:xfrm>
            <a:off x="8999042" y="420175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28A73DD5-5B29-7647-B691-3512EA5BA278}"/>
              </a:ext>
            </a:extLst>
          </p:cNvPr>
          <p:cNvSpPr/>
          <p:nvPr/>
        </p:nvSpPr>
        <p:spPr>
          <a:xfrm>
            <a:off x="10803337" y="4189523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21150-332E-7E4E-AAB2-418CE517A3FD}"/>
              </a:ext>
            </a:extLst>
          </p:cNvPr>
          <p:cNvSpPr/>
          <p:nvPr/>
        </p:nvSpPr>
        <p:spPr>
          <a:xfrm>
            <a:off x="7570832" y="4915908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Forces in units of </a:t>
            </a:r>
            <a:r>
              <a:rPr lang="en-US" altLang="ja-JP" dirty="0" err="1"/>
              <a:t>Ryd</a:t>
            </a:r>
            <a:r>
              <a:rPr lang="en-US" altLang="ja-JP" dirty="0"/>
              <a:t>/Bohr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15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1.7 Extract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290270" y="1269964"/>
            <a:ext cx="5376433" cy="39703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ALM1.in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(Edit ALM1.in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ALM1.in &gt; ALM1.log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grep “Fitting error” ALM1.log</a:t>
            </a:r>
          </a:p>
          <a:p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0.569065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ALM2.in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(Edit ALM2.in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  <a:sym typeface="Wingdings" pitchFamily="2" charset="2"/>
              </a:rPr>
              <a:t>alm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ALM2.in &gt; ALM2.log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0.118625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ls si222_cubic.*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si222_cubic.fcs si222_cubic.xml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C74A70F-920B-A749-83A5-193AA2647E54}"/>
              </a:ext>
            </a:extLst>
          </p:cNvPr>
          <p:cNvSpPr/>
          <p:nvPr/>
        </p:nvSpPr>
        <p:spPr>
          <a:xfrm>
            <a:off x="5816876" y="1436929"/>
            <a:ext cx="3070071" cy="39703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DFSET_harmonic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2C47C8-E76D-3241-9476-90606BEEF127}"/>
              </a:ext>
            </a:extLst>
          </p:cNvPr>
          <p:cNvSpPr/>
          <p:nvPr/>
        </p:nvSpPr>
        <p:spPr>
          <a:xfrm>
            <a:off x="5816876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ALM1.in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15CB77-9605-C149-B427-FD251CEFBF13}"/>
              </a:ext>
            </a:extLst>
          </p:cNvPr>
          <p:cNvSpPr/>
          <p:nvPr/>
        </p:nvSpPr>
        <p:spPr>
          <a:xfrm>
            <a:off x="8947075" y="1436929"/>
            <a:ext cx="2954655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si222_cubic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DFSET_cubic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FC2XML = si222.xml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6761DD2-2CF9-B747-AB9B-E2EF68F3103A}"/>
              </a:ext>
            </a:extLst>
          </p:cNvPr>
          <p:cNvSpPr/>
          <p:nvPr/>
        </p:nvSpPr>
        <p:spPr>
          <a:xfrm>
            <a:off x="8947075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ALM2.in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DF1761F-B0AA-3440-A462-A91906E4150F}"/>
              </a:ext>
            </a:extLst>
          </p:cNvPr>
          <p:cNvSpPr/>
          <p:nvPr/>
        </p:nvSpPr>
        <p:spPr>
          <a:xfrm>
            <a:off x="384736" y="5551962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7532C4A9-0A37-914E-882A-E30A4C09C072}"/>
              </a:ext>
            </a:extLst>
          </p:cNvPr>
          <p:cNvSpPr txBox="1">
            <a:spLocks/>
          </p:cNvSpPr>
          <p:nvPr/>
        </p:nvSpPr>
        <p:spPr>
          <a:xfrm>
            <a:off x="1176941" y="5900048"/>
            <a:ext cx="9621923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Numerical noises in forces, residual forces (linear term of Taylor expansion), and anharmonicity result in a large fitting error.</a:t>
            </a:r>
          </a:p>
        </p:txBody>
      </p:sp>
    </p:spTree>
    <p:extLst>
      <p:ext uri="{BB962C8B-B14F-4D97-AF65-F5344CB8AC3E}">
        <p14:creationId xmlns:p14="http://schemas.microsoft.com/office/powerpoint/2010/main" val="277111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1.8 Summary of part 1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66A4D03-2256-AA43-BC21-4F918CB95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918" y="657694"/>
            <a:ext cx="3554428" cy="5933922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7E2CBB1-B0ED-D642-8195-9FD55315C9F8}"/>
              </a:ext>
            </a:extLst>
          </p:cNvPr>
          <p:cNvSpPr txBox="1">
            <a:spLocks/>
          </p:cNvSpPr>
          <p:nvPr/>
        </p:nvSpPr>
        <p:spPr>
          <a:xfrm>
            <a:off x="245404" y="1127388"/>
            <a:ext cx="6447496" cy="36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Extraction of harmonic/cubic force constants of silicon by least-squares fitting.</a:t>
            </a:r>
          </a:p>
          <a:p>
            <a:r>
              <a:rPr lang="en" altLang="ja-JP" sz="1800" dirty="0"/>
              <a:t>We use VASP as a DFT engine today. It can be rep</a:t>
            </a:r>
            <a:r>
              <a:rPr lang="en-US" altLang="ja-JP" sz="1800" dirty="0"/>
              <a:t>la</a:t>
            </a:r>
            <a:r>
              <a:rPr lang="en" altLang="ja-JP" sz="1800" dirty="0" err="1"/>
              <a:t>ced</a:t>
            </a:r>
            <a:r>
              <a:rPr lang="en" altLang="ja-JP" sz="1800" dirty="0"/>
              <a:t> with other DFT codes and LAMMPS.</a:t>
            </a:r>
          </a:p>
          <a:p>
            <a:r>
              <a:rPr lang="en" altLang="ja-JP" sz="1800" dirty="0"/>
              <a:t>The most expensive part is the calculation of atomic forces by DFT. Run this part in parallel in computer clusters or supercomputers.</a:t>
            </a:r>
          </a:p>
        </p:txBody>
      </p:sp>
    </p:spTree>
    <p:extLst>
      <p:ext uri="{BB962C8B-B14F-4D97-AF65-F5344CB8AC3E}">
        <p14:creationId xmlns:p14="http://schemas.microsoft.com/office/powerpoint/2010/main" val="22998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" y="87582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Main features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28" y="1888881"/>
            <a:ext cx="9905998" cy="868568"/>
          </a:xfrm>
        </p:spPr>
        <p:txBody>
          <a:bodyPr>
            <a:normAutofit/>
          </a:bodyPr>
          <a:lstStyle/>
          <a:p>
            <a:r>
              <a:rPr lang="en" altLang="ja-JP" dirty="0"/>
              <a:t>K. </a:t>
            </a:r>
            <a:r>
              <a:rPr lang="en" altLang="ja-JP" dirty="0" err="1"/>
              <a:t>Esfarjani</a:t>
            </a:r>
            <a:r>
              <a:rPr lang="en" altLang="ja-JP" dirty="0"/>
              <a:t> and H. T. Stokes, Phys. Rev. B </a:t>
            </a:r>
            <a:r>
              <a:rPr lang="en" altLang="ja-JP" b="1" dirty="0"/>
              <a:t>77</a:t>
            </a:r>
            <a:r>
              <a:rPr lang="en" altLang="ja-JP" dirty="0"/>
              <a:t>, 144112 (2008).</a:t>
            </a:r>
          </a:p>
          <a:p>
            <a:r>
              <a:rPr lang="en-US" altLang="ja-JP" dirty="0"/>
              <a:t>T. Tadano, Y. </a:t>
            </a:r>
            <a:r>
              <a:rPr lang="en-US" altLang="ja-JP" dirty="0" err="1"/>
              <a:t>Gohda</a:t>
            </a:r>
            <a:r>
              <a:rPr lang="en-US" altLang="ja-JP" dirty="0"/>
              <a:t>, and S. </a:t>
            </a:r>
            <a:r>
              <a:rPr lang="en-US" altLang="ja-JP" dirty="0" err="1"/>
              <a:t>Tsuneyuki</a:t>
            </a:r>
            <a:r>
              <a:rPr lang="en-US" altLang="ja-JP" dirty="0"/>
              <a:t>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(2014).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5A5964-2F88-3342-9C60-A3B2E27B3047}"/>
              </a:ext>
            </a:extLst>
          </p:cNvPr>
          <p:cNvSpPr txBox="1"/>
          <p:nvPr/>
        </p:nvSpPr>
        <p:spPr>
          <a:xfrm>
            <a:off x="715528" y="1340129"/>
            <a:ext cx="883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1. Extraction of harmonic/anharmonic force constants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from DFT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D91D-0DB5-624F-9AE4-C8548F7BE0A7}"/>
              </a:ext>
            </a:extLst>
          </p:cNvPr>
          <p:cNvSpPr txBox="1"/>
          <p:nvPr/>
        </p:nvSpPr>
        <p:spPr>
          <a:xfrm>
            <a:off x="715528" y="2903806"/>
            <a:ext cx="92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2. Lattice thermal conductivity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</a:t>
            </a:r>
            <a:r>
              <a:rPr kumimoji="1" lang="en-US" altLang="ja-JP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Peierls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-Boltzmann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4F774E-6B8A-444C-B9F2-BA4A4EF66282}"/>
              </a:ext>
            </a:extLst>
          </p:cNvPr>
          <p:cNvSpPr txBox="1"/>
          <p:nvPr/>
        </p:nvSpPr>
        <p:spPr>
          <a:xfrm>
            <a:off x="715528" y="4499808"/>
            <a:ext cx="1014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3. Finite-temperature phonons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self-consistent phonon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DF0ABDE-6FFA-5E48-86CC-85CB61A2FD68}"/>
              </a:ext>
            </a:extLst>
          </p:cNvPr>
          <p:cNvSpPr txBox="1">
            <a:spLocks/>
          </p:cNvSpPr>
          <p:nvPr/>
        </p:nvSpPr>
        <p:spPr>
          <a:xfrm>
            <a:off x="944128" y="3425177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 err="1"/>
              <a:t>Peierls</a:t>
            </a:r>
            <a:r>
              <a:rPr lang="en" altLang="ja-JP" dirty="0"/>
              <a:t>, “Quantum theory of solids”, Oxford press (1955).</a:t>
            </a:r>
          </a:p>
          <a:p>
            <a:r>
              <a:rPr lang="en" altLang="ja-JP" dirty="0"/>
              <a:t>D. A. </a:t>
            </a:r>
            <a:r>
              <a:rPr lang="en" altLang="ja-JP" dirty="0" err="1"/>
              <a:t>Broido</a:t>
            </a:r>
            <a:r>
              <a:rPr lang="en" altLang="ja-JP" dirty="0"/>
              <a:t>, A. Ward, and N. Mingo, Phys. Rev. B </a:t>
            </a:r>
            <a:r>
              <a:rPr lang="en" altLang="ja-JP" b="1" dirty="0"/>
              <a:t>72</a:t>
            </a:r>
            <a:r>
              <a:rPr lang="en" altLang="ja-JP" dirty="0"/>
              <a:t>, 14308 (2005).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F787A84-B226-504D-B8E6-A56448D21597}"/>
              </a:ext>
            </a:extLst>
          </p:cNvPr>
          <p:cNvSpPr txBox="1">
            <a:spLocks/>
          </p:cNvSpPr>
          <p:nvPr/>
        </p:nvSpPr>
        <p:spPr>
          <a:xfrm>
            <a:off x="944128" y="4961473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endParaRPr lang="en" altLang="ja-JP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817234-8ADB-224B-A879-0A85E306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A1932B-FE63-B646-9A13-56619DB0F65E}"/>
              </a:ext>
            </a:extLst>
          </p:cNvPr>
          <p:cNvSpPr/>
          <p:nvPr/>
        </p:nvSpPr>
        <p:spPr>
          <a:xfrm>
            <a:off x="10008888" y="139707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1</a:t>
            </a:r>
            <a:endParaRPr lang="ja-JP" altLang="en-US" b="1">
              <a:solidFill>
                <a:schemeClr val="accent2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91ADA95-C96B-AD4D-9847-7AA8BB9DDF4B}"/>
              </a:ext>
            </a:extLst>
          </p:cNvPr>
          <p:cNvSpPr/>
          <p:nvPr/>
        </p:nvSpPr>
        <p:spPr>
          <a:xfrm>
            <a:off x="10191352" y="539008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Hands-on: 3</a:t>
            </a:r>
            <a:endParaRPr lang="ja-JP" altLang="en-US" b="1">
              <a:solidFill>
                <a:schemeClr val="accent2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6822AD-C357-CE48-A168-91D1E658FC5E}"/>
              </a:ext>
            </a:extLst>
          </p:cNvPr>
          <p:cNvSpPr/>
          <p:nvPr/>
        </p:nvSpPr>
        <p:spPr>
          <a:xfrm>
            <a:off x="10055677" y="300239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2</a:t>
            </a:r>
            <a:endParaRPr lang="ja-JP" altLang="en-US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4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300" y="1019909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2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48646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5472862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Phonon calculation</a:t>
            </a:r>
            <a:r>
              <a:rPr lang="en" altLang="ja-JP" dirty="0"/>
              <a:t> of bulk silicon (harmonic level)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Lattice thermal conductivity calculation </a:t>
            </a:r>
            <a:r>
              <a:rPr lang="en" altLang="ja-JP" dirty="0"/>
              <a:t>of bulk silicon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58038D2C-D76C-AA40-8D39-BC702B2015DF}"/>
              </a:ext>
            </a:extLst>
          </p:cNvPr>
          <p:cNvSpPr/>
          <p:nvPr/>
        </p:nvSpPr>
        <p:spPr>
          <a:xfrm>
            <a:off x="1442300" y="101990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1442300" y="328720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218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 Calculate phonon dispersion curves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449482"/>
            <a:ext cx="410675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X 0.5 0.5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X 0.5 0.5 1.0  G 0.0 0.0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L 0.5 0.5 0.5  51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4394200" y="808275"/>
            <a:ext cx="7389834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cd ../../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02_thermal_conductivity_silicon/work/</a:t>
            </a:r>
            <a:br>
              <a:rPr lang="en" altLang="ja-JP" u="sng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cp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../../01_force_constant_silicon/work/si222_cubic.xml .</a:t>
            </a:r>
          </a:p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</a:t>
            </a:r>
            <a:r>
              <a:rPr lang="en-US" altLang="ja-JP" dirty="0">
                <a:latin typeface="Inconsolata" pitchFamily="49" charset="0"/>
              </a:rPr>
              <a:t>(Create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phband.log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python3 -m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plotband</a:t>
            </a:r>
            <a:r>
              <a:rPr lang="en" altLang="ja-JP" dirty="0"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Si.bands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536695" y="276876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4679064" y="3223621"/>
            <a:ext cx="3540621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Primitive lattice vectors </a:t>
            </a:r>
            <a:r>
              <a:rPr lang="en" altLang="ja-JP" sz="1800" dirty="0"/>
              <a:t>must be given in the &amp;cell field. 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815E23-272F-994D-B6DE-F2929799C662}"/>
              </a:ext>
            </a:extLst>
          </p:cNvPr>
          <p:cNvSpPr/>
          <p:nvPr/>
        </p:nvSpPr>
        <p:spPr>
          <a:xfrm>
            <a:off x="4536695" y="4668843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5925413-883D-9F4E-B2E8-C46A3117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889" y="5230312"/>
            <a:ext cx="7389834" cy="144624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The k-point path is given in the fractional coordinate of the primitive reciprocal lattice vector</a:t>
            </a:r>
          </a:p>
          <a:p>
            <a:r>
              <a:rPr lang="en" altLang="ja-JP" sz="1800" dirty="0"/>
              <a:t>Useful tool: Seek-path </a:t>
            </a:r>
            <a:r>
              <a:rPr lang="en-US" altLang="ja-JP" sz="1800" dirty="0">
                <a:latin typeface="Inconsolata" pitchFamily="49" charset="0"/>
              </a:rPr>
              <a:t>https://</a:t>
            </a:r>
            <a:r>
              <a:rPr lang="en-US" altLang="ja-JP" sz="1800" dirty="0" err="1">
                <a:latin typeface="Inconsolata" pitchFamily="49" charset="0"/>
              </a:rPr>
              <a:t>www.materialscloud.org</a:t>
            </a:r>
            <a:r>
              <a:rPr lang="en-US" altLang="ja-JP" sz="1800" dirty="0">
                <a:latin typeface="Inconsolata" pitchFamily="49" charset="0"/>
              </a:rPr>
              <a:t>/work/tools/</a:t>
            </a:r>
            <a:r>
              <a:rPr lang="en-US" altLang="ja-JP" sz="1800" dirty="0" err="1">
                <a:latin typeface="Inconsolata" pitchFamily="49" charset="0"/>
              </a:rPr>
              <a:t>seekpath</a:t>
            </a:r>
            <a:r>
              <a:rPr lang="en-US" altLang="ja-JP" sz="1800" dirty="0">
                <a:latin typeface="Inconsolata" pitchFamily="49" charset="0"/>
              </a:rPr>
              <a:t>/</a:t>
            </a:r>
            <a:endParaRPr lang="en" altLang="ja-JP" sz="1800" dirty="0">
              <a:latin typeface="Inconsolata" pitchFamily="49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12D648B-E8BF-5C45-8D39-714DB358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85" y="2212419"/>
            <a:ext cx="3619532" cy="32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7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2.2 Calculate phonon DOS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154321"/>
            <a:ext cx="4508787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phonons;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EMIN = 0; EMAX = 550;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Tetrahedron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Gaussian broadening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#ISMEAR = 1; EPSILON = 7.0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20 20 20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43294" y="1689765"/>
            <a:ext cx="4508788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(Edit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plotdos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Si.dos</a:t>
            </a:r>
            <a:r>
              <a:rPr lang="en" altLang="ja-JP" dirty="0">
                <a:latin typeface="Inconsolata" pitchFamily="49" charset="0"/>
              </a:rPr>
              <a:t> Si2.dos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48F8138-91F4-B143-8821-7A244267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1515"/>
            <a:ext cx="4392935" cy="3797085"/>
          </a:xfrm>
          <a:prstGeom prst="rect">
            <a:avLst/>
          </a:prstGeom>
        </p:spPr>
      </p:pic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87916BE-9A79-FC49-BE11-C00733D1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281" y="6358556"/>
            <a:ext cx="6586804" cy="4994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/>
              <a:t>Tetrahedron (ISMEAR=-1) </a:t>
            </a:r>
            <a:r>
              <a:rPr lang="en-US" altLang="ja-JP" dirty="0" err="1"/>
              <a:t>v.s</a:t>
            </a:r>
            <a:r>
              <a:rPr lang="en-US" altLang="ja-JP" dirty="0"/>
              <a:t>. Gaussian broadening (ISMEAR=1)</a:t>
            </a:r>
            <a:endParaRPr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54AC322-06FC-1B44-86C9-D8D74AD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72" y="696092"/>
            <a:ext cx="3711403" cy="7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7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2.3 Thermodynamics functions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276662" y="987825"/>
            <a:ext cx="11638675" cy="48013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Si.thermo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Heat capacity / kB, Entropy / kB, Internal energy [Ry], Free energy (QHA) [Ry]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     -0.000000e+00      9.000983e-03      9.000983e-03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10.000000      2.505659e-03      6.437732e-04      9.001016e-03      9.000976e-03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20.000000      3.315056e-02      8.601184e-03      9.001845e-03      9.000755e-03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30.000000      1.547310e-01      4.127771e-02      9.007206e-03      8.999362e-03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40.000000      3.696073e-01      1.136006e-01      9.023455e-03      8.994675e-03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6.243941e-01      2.231466e-01      9.054848e-03      8.984182e-03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</a:t>
            </a:r>
            <a:r>
              <a:rPr lang="en-US" altLang="ja-JP" dirty="0" err="1">
                <a:latin typeface="Inconsolata" panose="020B0609030003000000" pitchFamily="49" charset="0"/>
              </a:rPr>
              <a:t>C_v</a:t>
            </a:r>
            <a:r>
              <a:rPr lang="en-US" altLang="ja-JP" dirty="0">
                <a:latin typeface="Inconsolata" panose="020B0609030003000000" pitchFamily="49" charset="0"/>
              </a:rPr>
              <a:t>/</a:t>
            </a:r>
            <a:r>
              <a:rPr lang="en-US" altLang="ja-JP" dirty="0" err="1">
                <a:latin typeface="Inconsolata" panose="020B0609030003000000" pitchFamily="49" charset="0"/>
              </a:rPr>
              <a:t>k_B</a:t>
            </a:r>
            <a:r>
              <a:rPr lang="en-US" altLang="ja-JP" dirty="0">
                <a:latin typeface="Inconsolata" panose="020B0609030003000000" pitchFamily="49" charset="0"/>
              </a:rPr>
              <a:t>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  <a:br>
              <a:rPr lang="en-US" altLang="ja-JP" dirty="0">
                <a:latin typeface="Inconsolata" panose="020B0609030003000000" pitchFamily="49" charset="0"/>
              </a:rPr>
            </a:b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“Free energy [eV]”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1:($5*﻿13.60569)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D88C73B0-2444-6344-AD5F-E8024869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52" y="3552641"/>
            <a:ext cx="2341876" cy="2097474"/>
          </a:xfrm>
          <a:prstGeom prst="rect">
            <a:avLst/>
          </a:prstGeom>
        </p:spPr>
      </p:pic>
      <p:pic>
        <p:nvPicPr>
          <p:cNvPr id="11" name="図 10" descr="地図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8F9F6D3C-FD1C-1D4B-A470-720D6DAE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45" y="3552641"/>
            <a:ext cx="2341875" cy="20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15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2.4 Mean square displacements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544089" y="2327802"/>
            <a:ext cx="11103821" cy="430887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(Add the &amp;analysis option)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Si.msd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Mean Square Displacements at a function of temperature.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&lt;(u_{1}^{x})^{2}&gt;, &lt;(u_{1}^{y})^{2}&gt;, &lt;(u_{1}^{z})^{2}&gt;, .... [Angstrom^2]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      0     0.00247213     0.00247213     0.00247213     0.00247213     0.00247213     0.00247213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10     0.00247304     0.00247304     0.00247304     0.00247304     0.00247304     0.00247304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20     0.00248178     0.00248178     0.00248178     0.00248178     0.00248178     0.00248178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30      0.0025045      0.0025045      0.0025045      0.0025045      0.0025045      0.0025045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encoding </a:t>
            </a:r>
            <a:r>
              <a:rPr lang="en-US" altLang="ja-JP" dirty="0" err="1">
                <a:latin typeface="Inconsolata" panose="020B0609030003000000" pitchFamily="49" charset="0"/>
              </a:rPr>
              <a:t>iso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“MSD (\305^{2})”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Si.msd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54321"/>
            <a:ext cx="211572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b="1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PRINTMSD = 1</a:t>
            </a:r>
            <a:b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</a:t>
            </a:r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DOS = 0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CA6F13-3E7A-7346-B4B5-D4AF76F0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68" y="1177632"/>
            <a:ext cx="5379317" cy="705599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7C80B42-A87B-2048-801B-0FE94061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844" y="4405355"/>
            <a:ext cx="2532634" cy="2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15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2.5 Lattice thermal conductivity (LTC)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631203" y="2122177"/>
            <a:ext cx="6231253" cy="34163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r>
              <a:rPr lang="en-US" altLang="ja-JP" dirty="0">
                <a:latin typeface="Inconsolata" pitchFamily="49" charset="0"/>
              </a:rPr>
              <a:t> &gt; RTA_q10.log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(This takes a while)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“Lattice thermal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                     conductivity (W/</a:t>
            </a:r>
            <a:r>
              <a:rPr lang="en-US" altLang="ja-JP" dirty="0" err="1">
                <a:latin typeface="Inconsolata" panose="020B0609030003000000" pitchFamily="49" charset="0"/>
              </a:rPr>
              <a:t>mK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</a:t>
            </a:r>
            <a:r>
              <a:rPr lang="en-US" altLang="ja-JP" dirty="0" err="1">
                <a:latin typeface="Inconsolata" panose="020B0609030003000000" pitchFamily="49" charset="0"/>
              </a:rPr>
              <a:t>xy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216735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D6AF249-B76F-F948-BCF4-455A6CE9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34" y="1319503"/>
            <a:ext cx="4448418" cy="7171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D97305-A9F7-F649-B7B2-5EE854F2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82" y="1452284"/>
            <a:ext cx="1727200" cy="4191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2AE9B02-8518-094D-A7E7-8AB67E7D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204" y="837847"/>
            <a:ext cx="7389834" cy="529404"/>
          </a:xfrm>
        </p:spPr>
        <p:txBody>
          <a:bodyPr>
            <a:normAutofit/>
          </a:bodyPr>
          <a:lstStyle/>
          <a:p>
            <a:r>
              <a:rPr lang="en" altLang="ja-JP" sz="1800" dirty="0"/>
              <a:t>BTE with the three-phonon scattering process only</a:t>
            </a:r>
          </a:p>
        </p:txBody>
      </p:sp>
      <p:pic>
        <p:nvPicPr>
          <p:cNvPr id="13" name="図 12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28D9538A-EC3D-1844-B42A-4D34023B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61" y="3909527"/>
            <a:ext cx="3027562" cy="2711602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DC667BED-598C-534C-A671-4BC789191AC0}"/>
              </a:ext>
            </a:extLst>
          </p:cNvPr>
          <p:cNvSpPr txBox="1">
            <a:spLocks/>
          </p:cNvSpPr>
          <p:nvPr/>
        </p:nvSpPr>
        <p:spPr>
          <a:xfrm>
            <a:off x="762316" y="6105043"/>
            <a:ext cx="8092436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LTC diverges in the T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0 limit </a:t>
            </a:r>
            <a:r>
              <a:rPr lang="en" altLang="ja-JP" sz="1800" dirty="0">
                <a:sym typeface="Wingdings" pitchFamily="2" charset="2"/>
              </a:rPr>
              <a:t>when only the three-phonon scattering is considered with 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ISMEAR=-1</a:t>
            </a:r>
            <a:r>
              <a:rPr lang="en" altLang="ja-JP" sz="1800" dirty="0">
                <a:sym typeface="Wingdings" pitchFamily="2" charset="2"/>
              </a:rPr>
              <a:t>.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384843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2.6 LTC with phonon-isotope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1"/>
            <a:ext cx="10191914" cy="1155741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Isotope impurities introduce the mass difference, which works as a scattering center of propagating phonons. The phonon self-energy associated with the phonon-isotope scattering can be calculated perturbatively as (PRB </a:t>
            </a:r>
            <a:r>
              <a:rPr lang="en-US" altLang="ja-JP" sz="1800" b="1" dirty="0"/>
              <a:t>27</a:t>
            </a:r>
            <a:r>
              <a:rPr lang="en-US" altLang="ja-JP" sz="1800" dirty="0"/>
              <a:t>, 858 (1983))</a:t>
            </a:r>
          </a:p>
          <a:p>
            <a:endParaRPr lang="ja-JP" altLang="en-US" sz="180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950590" y="52743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581786" y="5638688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When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PREFIX.result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exists in the working directory, the code </a:t>
            </a:r>
            <a:r>
              <a:rPr lang="en" altLang="ja-JP" sz="1800" dirty="0">
                <a:solidFill>
                  <a:schemeClr val="accent3"/>
                </a:solidFill>
              </a:rPr>
              <a:t>restarts</a:t>
            </a:r>
            <a:r>
              <a:rPr lang="en" altLang="ja-JP" sz="1800" dirty="0"/>
              <a:t> the RTA calculation and overwrites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PREFIX.kl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in the final step.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766EE05-A5F1-3240-A76E-E260F40D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56" y="2009456"/>
            <a:ext cx="5563870" cy="47509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2E93813-3F4B-ED42-86B3-BBA7C156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56" y="2460880"/>
            <a:ext cx="2416810" cy="500694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7AC490-048D-6C4E-A8A4-E34316B772F0}"/>
              </a:ext>
            </a:extLst>
          </p:cNvPr>
          <p:cNvSpPr/>
          <p:nvPr/>
        </p:nvSpPr>
        <p:spPr>
          <a:xfrm>
            <a:off x="215747" y="2855168"/>
            <a:ext cx="217693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A88BF99-69EA-CE41-969A-CF67DB400FE4}"/>
              </a:ext>
            </a:extLst>
          </p:cNvPr>
          <p:cNvSpPr/>
          <p:nvPr/>
        </p:nvSpPr>
        <p:spPr>
          <a:xfrm>
            <a:off x="215747" y="2409849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DF1A99F3-0453-714F-B024-9A4A42B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6" y="3927392"/>
            <a:ext cx="508000" cy="241300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1D34B9E-BDF9-3246-BA7B-36206DDFCE76}"/>
              </a:ext>
            </a:extLst>
          </p:cNvPr>
          <p:cNvSpPr/>
          <p:nvPr/>
        </p:nvSpPr>
        <p:spPr>
          <a:xfrm>
            <a:off x="157156" y="3878765"/>
            <a:ext cx="23439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/>
              <a:t>          is calculated automatically with the natural isotopic abundance. </a:t>
            </a:r>
            <a:endParaRPr lang="ja-JP" altLang="en-US" sz="160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2217B3B-2FFF-CF4C-B08B-E856A0BCCA9A}"/>
              </a:ext>
            </a:extLst>
          </p:cNvPr>
          <p:cNvSpPr/>
          <p:nvPr/>
        </p:nvSpPr>
        <p:spPr>
          <a:xfrm>
            <a:off x="3064156" y="3223517"/>
            <a:ext cx="5313362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cp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Si.kl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Si_orig.kl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(Add &amp;analysis field in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Si_orig.kl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2,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41" name="図 40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E40DCAB-5D62-D243-9C9B-2B75D0A8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101" y="2508643"/>
            <a:ext cx="3088008" cy="27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2.7 LTC with phonon-boundary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43726" y="3024274"/>
            <a:ext cx="7753514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D4F7E0A-74BB-164C-A049-F9BFCB53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60" y="1749180"/>
            <a:ext cx="1625600" cy="465762"/>
          </a:xfrm>
          <a:prstGeom prst="rect">
            <a:avLst/>
          </a:prstGeom>
        </p:spPr>
      </p:pic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2"/>
            <a:ext cx="10191914" cy="680572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Treatment of phonon-boundary scattering is difficult and not unique. In ALAMODE, we use the following equation (</a:t>
            </a:r>
            <a:r>
              <a:rPr lang="en-US" altLang="ja-JP" sz="1800" i="1" dirty="0"/>
              <a:t>L</a:t>
            </a:r>
            <a:r>
              <a:rPr lang="en-US" altLang="ja-JP" sz="1800" dirty="0"/>
              <a:t> is the grain size):</a:t>
            </a:r>
            <a:endParaRPr lang="ja-JP" altLang="en-US" sz="180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358993C-5D37-C543-8C2F-310B8933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16086"/>
            <a:ext cx="2362200" cy="3175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045E2EB-B55F-9C4F-BD11-7B5B638BCF98}"/>
              </a:ext>
            </a:extLst>
          </p:cNvPr>
          <p:cNvSpPr/>
          <p:nvPr/>
        </p:nvSpPr>
        <p:spPr>
          <a:xfrm>
            <a:off x="3738401" y="376044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>
                <a:solidFill>
                  <a:schemeClr val="accent3"/>
                </a:solidFill>
              </a:rPr>
              <a:t>L</a:t>
            </a:r>
            <a:r>
              <a:rPr lang="en-US" altLang="ja-JP" dirty="0">
                <a:solidFill>
                  <a:schemeClr val="accent3"/>
                </a:solidFill>
              </a:rPr>
              <a:t> in units of nm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1A3B61-EE8C-3746-B36F-E0409967FDAC}"/>
              </a:ext>
            </a:extLst>
          </p:cNvPr>
          <p:cNvSpPr/>
          <p:nvPr/>
        </p:nvSpPr>
        <p:spPr>
          <a:xfrm>
            <a:off x="643726" y="4780361"/>
            <a:ext cx="7753514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--isotope </a:t>
            </a:r>
            <a:r>
              <a:rPr lang="en-US" altLang="ja-JP" dirty="0" err="1">
                <a:solidFill>
                  <a:srgbClr val="92D050"/>
                </a:solidFill>
                <a:latin typeface="Inconsolata" pitchFamily="49" charset="0"/>
              </a:rPr>
              <a:t>Si.self_isotpe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Si_iso_boundary.kl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4D53F79-5518-CC4C-A1A2-BD39DE81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6" y="4321187"/>
            <a:ext cx="3543300" cy="317500"/>
          </a:xfrm>
          <a:prstGeom prst="rect">
            <a:avLst/>
          </a:prstGeom>
        </p:spPr>
      </p:pic>
      <p:pic>
        <p:nvPicPr>
          <p:cNvPr id="27" name="図 26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E69CE27-CB9C-3D45-B603-5223FD0D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201" y="2961574"/>
            <a:ext cx="3036073" cy="2719225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370277" y="5926647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077522" y="6014962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grain size </a:t>
            </a:r>
            <a:r>
              <a:rPr lang="en" altLang="ja-JP" sz="1800" i="1" dirty="0"/>
              <a:t>L</a:t>
            </a:r>
            <a:r>
              <a:rPr lang="en" altLang="ja-JP" sz="1800" dirty="0"/>
              <a:t> is somewhat arbitrary and usually set to reproduce the crystalline peak of LTC observed experimentally.</a:t>
            </a:r>
          </a:p>
        </p:txBody>
      </p:sp>
    </p:spTree>
    <p:extLst>
      <p:ext uri="{BB962C8B-B14F-4D97-AF65-F5344CB8AC3E}">
        <p14:creationId xmlns:p14="http://schemas.microsoft.com/office/powerpoint/2010/main" val="2287165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2.8 Lattice thermal conductivity spectrum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838311" y="1914923"/>
            <a:ext cx="6965026" cy="258532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"Frequency (cm^{-1})"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"LTC spectrum 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/cm^{-1})"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plot "&lt;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awk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'{if ($1==300.0) print $0}'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Si.kl_spec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"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2:3 w l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"300 K"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533976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EMIN = 0; EMAX = 550; </a:t>
            </a:r>
            <a:b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KAPPA_SPEC = 1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#ISOTOPE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7CB1BE-6C2E-6947-8D7C-CF544765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03" y="1109860"/>
            <a:ext cx="4578784" cy="672115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123B7D89-02B1-C34D-874D-37C8DD3A9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512" y="5607848"/>
            <a:ext cx="5496050" cy="108155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Most of the contribution to the total LTC comes from the low-frequency region below 200 cm</a:t>
            </a:r>
            <a:r>
              <a:rPr lang="en" altLang="ja-JP" sz="1800" baseline="30000" dirty="0"/>
              <a:t>-1</a:t>
            </a:r>
            <a:r>
              <a:rPr lang="en" altLang="ja-JP" sz="1800" dirty="0"/>
              <a:t>.</a:t>
            </a:r>
          </a:p>
        </p:txBody>
      </p:sp>
      <p:pic>
        <p:nvPicPr>
          <p:cNvPr id="8" name="図 7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A560BCE-AB50-774B-9DD9-8881BD0C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07" y="4148241"/>
            <a:ext cx="2927716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2.9 Phonon lifetime &amp; mean-free-path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367211" y="854815"/>
            <a:ext cx="11189687" cy="56938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python ${ALAMODE_ROOT}/tools/</a:t>
            </a:r>
            <a:r>
              <a:rPr lang="en-US" altLang="ja-JP" dirty="0" err="1">
                <a:latin typeface="Inconsolata" pitchFamily="49" charset="0"/>
              </a:rPr>
              <a:t>analyze_phonons.py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tau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-S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Result analyzer ver. 1.0.5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Input file :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Si.result</a:t>
            </a:r>
            <a:endParaRPr lang="en-US" altLang="ja-JP" sz="12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Phonon lifetime at temperature 300 K.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kpoint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range 1 47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mode   range 1 6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 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  is, Frequency [cm^{-1}], Lifetime [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ps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], |Velocity| [m/s], MFP [nm], Multiplicity, Thermal conductivity par mode (xx,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xy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 ...) [W/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1    1.09737e-10              0              0              0    1              0              0              0              0</a:t>
            </a:r>
            <a:endParaRPr lang="en-US" altLang="ja-JP" sz="1000" dirty="0">
              <a:solidFill>
                <a:srgbClr val="00EB6B"/>
              </a:solidFill>
              <a:latin typeface="Inconsolata Medium" panose="020B0609030003000000" pitchFamily="49" charset="0"/>
            </a:endParaRP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2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3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1    4        512.879        1.64158              0              0    1              0              0              0              0 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1    5        512.879        1.64158              0              0    1              0              0              0              0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1    6        512.879        1.64158              0              0    1              0              0              0              0 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2    1        45.1491        415.681        3913.62        1626.82    8       0.739933    2.54542e-07    2.54542e-07    2.54542e-07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2    2        45.1491        415.681        3913.62        1626.82    8       0.740513    2.52624e-07    2.52624e-07    2.52624e-07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2    3        93.2234        104.718        8599.52        900.527    8       0.888976    9.01551e-13    9.01551e-13    9.01551e-13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    ...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“Lifetime (</a:t>
            </a:r>
            <a:r>
              <a:rPr lang="en-US" altLang="ja-JP" dirty="0" err="1">
                <a:latin typeface="Inconsolata" panose="020B0609030003000000" pitchFamily="49" charset="0"/>
              </a:rPr>
              <a:t>ps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y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3:4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“MFP (nm)”</a:t>
            </a:r>
            <a:br>
              <a:rPr lang="en-US" altLang="ja-JP" sz="2800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3:6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33A35192-EE59-C749-882B-3912EEC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87" y="4074618"/>
            <a:ext cx="2924313" cy="26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Requirements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399429"/>
            <a:ext cx="10664795" cy="1916265"/>
          </a:xfrm>
        </p:spPr>
        <p:txBody>
          <a:bodyPr/>
          <a:lstStyle/>
          <a:p>
            <a:r>
              <a:rPr lang="en-US" altLang="ja-JP" dirty="0">
                <a:latin typeface="+mn-lt"/>
              </a:rPr>
              <a:t>ALAMODE requires </a:t>
            </a:r>
            <a:r>
              <a:rPr lang="en-US" altLang="ja-JP" dirty="0">
                <a:solidFill>
                  <a:schemeClr val="accent3"/>
                </a:solidFill>
                <a:latin typeface="+mn-lt"/>
              </a:rPr>
              <a:t>an external DFT/FF code </a:t>
            </a:r>
            <a:r>
              <a:rPr lang="en-US" altLang="ja-JP" dirty="0">
                <a:latin typeface="+mn-lt"/>
              </a:rPr>
              <a:t>that can calculate forces for extracting force constants.</a:t>
            </a:r>
          </a:p>
          <a:p>
            <a:r>
              <a:rPr lang="en-US" altLang="ja-JP" dirty="0"/>
              <a:t>Interface scripts for the following codes are included in tools/ directory: </a:t>
            </a:r>
            <a:br>
              <a:rPr lang="en-US" altLang="ja-JP" dirty="0"/>
            </a:br>
            <a:r>
              <a:rPr lang="en-US" altLang="ja-JP" dirty="0">
                <a:solidFill>
                  <a:schemeClr val="accent3"/>
                </a:solidFill>
              </a:rPr>
              <a:t>VASP</a:t>
            </a:r>
            <a:r>
              <a:rPr lang="en-US" altLang="ja-JP" dirty="0"/>
              <a:t>, </a:t>
            </a:r>
            <a:r>
              <a:rPr lang="en-US" altLang="ja-JP" dirty="0">
                <a:solidFill>
                  <a:schemeClr val="accent3"/>
                </a:solidFill>
              </a:rPr>
              <a:t>Quantum-ESPRESSO</a:t>
            </a:r>
            <a:r>
              <a:rPr lang="en-US" altLang="ja-JP" dirty="0"/>
              <a:t> (QE), </a:t>
            </a:r>
            <a:r>
              <a:rPr lang="en-US" altLang="ja-JP" dirty="0" err="1">
                <a:solidFill>
                  <a:schemeClr val="accent3"/>
                </a:solidFill>
              </a:rPr>
              <a:t>OpenMX</a:t>
            </a:r>
            <a:r>
              <a:rPr lang="en-US" altLang="ja-JP" dirty="0"/>
              <a:t>, </a:t>
            </a:r>
            <a:r>
              <a:rPr lang="en-US" altLang="ja-JP" dirty="0" err="1">
                <a:solidFill>
                  <a:schemeClr val="accent3"/>
                </a:solidFill>
              </a:rPr>
              <a:t>xTAPP</a:t>
            </a:r>
            <a:r>
              <a:rPr lang="en-US" altLang="ja-JP" dirty="0"/>
              <a:t>, and </a:t>
            </a:r>
            <a:r>
              <a:rPr lang="en-US" altLang="ja-JP" dirty="0">
                <a:solidFill>
                  <a:schemeClr val="accent3"/>
                </a:solidFill>
              </a:rPr>
              <a:t>LAMMPS</a:t>
            </a:r>
            <a:r>
              <a:rPr lang="en-US" altLang="ja-JP" dirty="0"/>
              <a:t>. </a:t>
            </a:r>
            <a:br>
              <a:rPr lang="en-US" altLang="ja-JP" dirty="0"/>
            </a:br>
            <a:r>
              <a:rPr lang="en-US" altLang="ja-JP" dirty="0"/>
              <a:t>Also, an interface with </a:t>
            </a:r>
            <a:r>
              <a:rPr lang="en-US" altLang="ja-JP" dirty="0">
                <a:solidFill>
                  <a:schemeClr val="accent3"/>
                </a:solidFill>
              </a:rPr>
              <a:t>GULP</a:t>
            </a:r>
            <a:r>
              <a:rPr lang="en-US" altLang="ja-JP" dirty="0"/>
              <a:t> is provided by the GULP team.</a:t>
            </a:r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0CB96C-F3B1-1048-9491-3B82F1C8DDA7}"/>
              </a:ext>
            </a:extLst>
          </p:cNvPr>
          <p:cNvSpPr/>
          <p:nvPr/>
        </p:nvSpPr>
        <p:spPr>
          <a:xfrm>
            <a:off x="1068124" y="41785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C++ compiler (Intel compiler is recommended.)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LAPACK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MPI library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Boost C++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FFTW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Eigen3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spglib</a:t>
            </a:r>
            <a:endParaRPr lang="en-US" altLang="ja-JP" sz="2000" b="0" i="0" u="none" strike="noStrike" dirty="0">
              <a:effectLst/>
              <a:latin typeface="Lato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F9C586-1203-244A-BE85-5A8D9FF0188E}"/>
              </a:ext>
            </a:extLst>
          </p:cNvPr>
          <p:cNvSpPr/>
          <p:nvPr/>
        </p:nvSpPr>
        <p:spPr>
          <a:xfrm>
            <a:off x="647506" y="3729364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/>
              <a:t>Required libraries</a:t>
            </a:r>
            <a:endParaRPr lang="ja-JP" altLang="en-US" sz="2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BD6C53-FF96-4744-96D0-841CB684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65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2.10 Cumulative thermal conductivity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621212" y="2287945"/>
            <a:ext cx="6965026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cumulative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b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--length 10000:1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Si.kl_cumulative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891E0C-4977-A34D-84CD-CD73FDE1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5505"/>
            <a:ext cx="5181600" cy="6223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DEB554-0593-D746-98BA-995FF5B7B5B7}"/>
              </a:ext>
            </a:extLst>
          </p:cNvPr>
          <p:cNvSpPr/>
          <p:nvPr/>
        </p:nvSpPr>
        <p:spPr>
          <a:xfrm>
            <a:off x="5300750" y="1520390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phonon</a:t>
            </a:r>
            <a:r>
              <a:rPr lang="en-US" altLang="ja-JP" i="1" dirty="0">
                <a:solidFill>
                  <a:schemeClr val="accent3"/>
                </a:solidFill>
              </a:rPr>
              <a:t> </a:t>
            </a:r>
            <a:r>
              <a:rPr lang="en-US" altLang="ja-JP" dirty="0"/>
              <a:t>MFP</a:t>
            </a:r>
            <a:endParaRPr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4149FD9-7512-A344-906C-C7BEE809AA12}"/>
              </a:ext>
            </a:extLst>
          </p:cNvPr>
          <p:cNvCxnSpPr>
            <a:cxnSpLocks/>
          </p:cNvCxnSpPr>
          <p:nvPr/>
        </p:nvCxnSpPr>
        <p:spPr>
          <a:xfrm>
            <a:off x="5273040" y="1513840"/>
            <a:ext cx="74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103E3D3F-9CAB-904F-9410-77F15F86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236005"/>
            <a:ext cx="457200" cy="2413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9AAF5E-1EC3-F240-830F-5819F723A6A9}"/>
              </a:ext>
            </a:extLst>
          </p:cNvPr>
          <p:cNvSpPr/>
          <p:nvPr/>
        </p:nvSpPr>
        <p:spPr>
          <a:xfrm>
            <a:off x="7747000" y="1156233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 Heaviside step function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10AC55-E711-C241-B679-CF53FF13BFC3}"/>
              </a:ext>
            </a:extLst>
          </p:cNvPr>
          <p:cNvSpPr/>
          <p:nvPr/>
        </p:nvSpPr>
        <p:spPr>
          <a:xfrm>
            <a:off x="571988" y="2934275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</a:rPr>
              <a:t>(Max. of L)</a:t>
            </a:r>
            <a: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  <a:t>:(Length step </a:t>
            </a:r>
            <a:r>
              <a:rPr lang="en-US" altLang="ja-JP" dirty="0" err="1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  <a:t>dL</a:t>
            </a:r>
            <a: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  <a:t>) </a:t>
            </a:r>
            <a:b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  <a:t>in units of nm</a:t>
            </a:r>
            <a:endParaRPr lang="ja-JP" altLang="en-US">
              <a:solidFill>
                <a:srgbClr val="92D050"/>
              </a:solidFill>
              <a:latin typeface="Inconsolata Medium" panose="020B0609030003000000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D0C275-853B-1C4E-B921-EFC7AC17D192}"/>
              </a:ext>
            </a:extLst>
          </p:cNvPr>
          <p:cNvSpPr/>
          <p:nvPr/>
        </p:nvSpPr>
        <p:spPr>
          <a:xfrm>
            <a:off x="621211" y="3923725"/>
            <a:ext cx="6965026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”MFP (nm)”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”Cumulative LTC(W/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logscale x</a:t>
            </a:r>
          </a:p>
          <a:p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Si.kl_cumulative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1:2 w l</a:t>
            </a:r>
          </a:p>
        </p:txBody>
      </p:sp>
      <p:pic>
        <p:nvPicPr>
          <p:cNvPr id="19" name="図 18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2B5DD15-0B2A-C44D-BB82-B45CE365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52" y="2287945"/>
            <a:ext cx="3930153" cy="35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46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2.11 Convergence check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5BA6E40-EEB0-6D4B-BF4D-848DDE6E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11" y="1046008"/>
            <a:ext cx="9637927" cy="798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ja-JP" dirty="0"/>
              <a:t>The calculated LTC gradually increases with increasing the q-point mesh density and eventually reaches convergence.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8508E56-B090-4348-8FB5-F2115C14C8AD}"/>
              </a:ext>
            </a:extLst>
          </p:cNvPr>
          <p:cNvSpPr/>
          <p:nvPr/>
        </p:nvSpPr>
        <p:spPr>
          <a:xfrm>
            <a:off x="396803" y="2490158"/>
            <a:ext cx="336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15 15 15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05FC6B-1EAE-8F48-BA1F-B1C8E9796BF4}"/>
              </a:ext>
            </a:extLst>
          </p:cNvPr>
          <p:cNvSpPr/>
          <p:nvPr/>
        </p:nvSpPr>
        <p:spPr>
          <a:xfrm>
            <a:off x="351631" y="2041657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D549C4A-6851-2741-8451-B8F3ACAC59A6}"/>
              </a:ext>
            </a:extLst>
          </p:cNvPr>
          <p:cNvSpPr/>
          <p:nvPr/>
        </p:nvSpPr>
        <p:spPr>
          <a:xfrm>
            <a:off x="3753557" y="189324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4003602" y="2433799"/>
            <a:ext cx="7731198" cy="99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Perform the calculation again with a denser </a:t>
            </a:r>
            <a:r>
              <a:rPr lang="en" altLang="ja-JP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" altLang="ja-JP" sz="1800" dirty="0"/>
              <a:t>-point grid and check how the result changes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F0087F-A282-2D44-A23B-A1CBA535F0C1}"/>
              </a:ext>
            </a:extLst>
          </p:cNvPr>
          <p:cNvSpPr/>
          <p:nvPr/>
        </p:nvSpPr>
        <p:spPr>
          <a:xfrm>
            <a:off x="3841042" y="33881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817DFEE-E10E-5A4D-9AAE-7BE222B31E2C}"/>
              </a:ext>
            </a:extLst>
          </p:cNvPr>
          <p:cNvSpPr txBox="1">
            <a:spLocks/>
          </p:cNvSpPr>
          <p:nvPr/>
        </p:nvSpPr>
        <p:spPr>
          <a:xfrm>
            <a:off x="4003602" y="4017949"/>
            <a:ext cx="7731198" cy="235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computational cost increases in proportion to                   where </a:t>
            </a:r>
            <a:r>
              <a:rPr lang="en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ja-JP" sz="1800" dirty="0"/>
              <a:t> is the number of atoms in the primitive cell and </a:t>
            </a:r>
            <a:r>
              <a:rPr lang="en" altLang="ja-JP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ja-JP" sz="1800" dirty="0"/>
              <a:t> is the number of q points. </a:t>
            </a:r>
          </a:p>
          <a:p>
            <a:r>
              <a:rPr lang="en" altLang="ja-JP" sz="1800" dirty="0"/>
              <a:t>RTA tends to underestimate LTC of silicon and other high-LTC materials. To achieve a perfect agreement with the experimental value, a full solution to BTE is necessary (which is not supported in ALAMODE).</a:t>
            </a:r>
          </a:p>
          <a:p>
            <a:endParaRPr lang="en" altLang="ja-JP" sz="1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72D82C-6500-EE41-AADA-FFE0F5DA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82" y="4066779"/>
            <a:ext cx="952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4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2.12 Summary of part 2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533962" y="5150329"/>
            <a:ext cx="11035738" cy="162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phonon properties (dispersion, DOS, thermodynamic functions, mean-square displacement)</a:t>
            </a:r>
          </a:p>
          <a:p>
            <a:r>
              <a:rPr lang="en" altLang="ja-JP" sz="1800" dirty="0"/>
              <a:t>Lattice thermal conductivity with three-phonon, </a:t>
            </a:r>
            <a:r>
              <a:rPr lang="en" altLang="ja-JP" sz="1800" dirty="0" err="1"/>
              <a:t>ph</a:t>
            </a:r>
            <a:r>
              <a:rPr lang="en" altLang="ja-JP" sz="1800" dirty="0"/>
              <a:t>-isotope, and </a:t>
            </a:r>
            <a:r>
              <a:rPr lang="en" altLang="ja-JP" sz="1800" dirty="0" err="1"/>
              <a:t>ph</a:t>
            </a:r>
            <a:r>
              <a:rPr lang="en" altLang="ja-JP" sz="1800" dirty="0"/>
              <a:t>-boundary scatterings.</a:t>
            </a:r>
          </a:p>
          <a:p>
            <a:r>
              <a:rPr lang="en" altLang="ja-JP" sz="1800" dirty="0"/>
              <a:t>Various spectral decomposition of thermal conductivity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49" y="1050749"/>
            <a:ext cx="9250531" cy="3889034"/>
          </a:xfrm>
          <a:prstGeom prst="rect">
            <a:avLst/>
          </a:prstGeom>
        </p:spPr>
      </p:pic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D9BC823-2E91-EA42-8B84-47D30FC00450}"/>
              </a:ext>
            </a:extLst>
          </p:cNvPr>
          <p:cNvSpPr/>
          <p:nvPr/>
        </p:nvSpPr>
        <p:spPr>
          <a:xfrm>
            <a:off x="1280849" y="105074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FB245EFE-4403-9442-88D2-0086B2F52707}"/>
              </a:ext>
            </a:extLst>
          </p:cNvPr>
          <p:cNvSpPr/>
          <p:nvPr/>
        </p:nvSpPr>
        <p:spPr>
          <a:xfrm>
            <a:off x="1280849" y="331804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54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779" y="1071468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3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64215" y="509138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211" y="5499064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/>
              <a:t>Phonon calculation of cubic SrTiO</a:t>
            </a:r>
            <a:r>
              <a:rPr lang="en" altLang="ja-JP" baseline="-25000" dirty="0"/>
              <a:t>3</a:t>
            </a:r>
            <a:r>
              <a:rPr lang="en" altLang="ja-JP" dirty="0"/>
              <a:t> (harmonic level)</a:t>
            </a:r>
          </a:p>
          <a:p>
            <a:r>
              <a:rPr lang="en" altLang="ja-JP" dirty="0"/>
              <a:t>Self-consistent phonon calculation of cubic SrTiO</a:t>
            </a:r>
            <a:r>
              <a:rPr lang="en" altLang="ja-JP" baseline="-25000" dirty="0"/>
              <a:t>3</a:t>
            </a: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5470412" y="1610030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358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0 Details of the provided data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794934" y="2762788"/>
            <a:ext cx="3515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Computational details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339" y="3413476"/>
            <a:ext cx="7616742" cy="2834924"/>
          </a:xfrm>
        </p:spPr>
        <p:txBody>
          <a:bodyPr>
            <a:normAutofit/>
          </a:bodyPr>
          <a:lstStyle/>
          <a:p>
            <a:r>
              <a:rPr lang="en" altLang="ja-JP" dirty="0"/>
              <a:t>Original paper: 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-US" altLang="ja-JP" dirty="0"/>
              <a:t>VASP, </a:t>
            </a:r>
            <a:r>
              <a:rPr lang="en-US" altLang="ja-JP" dirty="0" err="1"/>
              <a:t>PBEsol</a:t>
            </a:r>
            <a:r>
              <a:rPr lang="en-US" altLang="ja-JP" dirty="0"/>
              <a:t>, ENCUT= 550 eV</a:t>
            </a:r>
          </a:p>
          <a:p>
            <a:r>
              <a:rPr lang="en-US" altLang="ja-JP" dirty="0"/>
              <a:t>2x2x2 supercell (40 atoms)</a:t>
            </a:r>
          </a:p>
          <a:p>
            <a:r>
              <a:rPr lang="en-US" altLang="ja-JP" dirty="0"/>
              <a:t>Anharmonic IFCs are estimated by the compressive sensing lattice dynamics (</a:t>
            </a:r>
            <a:r>
              <a:rPr lang="en-US" altLang="ja-JP" dirty="0">
                <a:latin typeface="Inconsolata Medium" panose="020B0609030003000000" pitchFamily="49" charset="0"/>
              </a:rPr>
              <a:t>LMODEL = </a:t>
            </a:r>
            <a:r>
              <a:rPr lang="en-US" altLang="ja-JP" dirty="0" err="1">
                <a:latin typeface="Inconsolata Medium" panose="020B0609030003000000" pitchFamily="49" charset="0"/>
              </a:rPr>
              <a:t>enet</a:t>
            </a:r>
            <a:r>
              <a:rPr lang="en-US" altLang="ja-JP" dirty="0"/>
              <a:t>)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49089F7-38D0-FB4E-82C4-439B2FE38910}"/>
              </a:ext>
            </a:extLst>
          </p:cNvPr>
          <p:cNvSpPr txBox="1">
            <a:spLocks/>
          </p:cNvSpPr>
          <p:nvPr/>
        </p:nvSpPr>
        <p:spPr>
          <a:xfrm>
            <a:off x="794934" y="1216442"/>
            <a:ext cx="10340426" cy="178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" altLang="ja-JP" dirty="0"/>
              <a:t>This part requires quartic IFCs of cubic SrTiO</a:t>
            </a:r>
            <a:r>
              <a:rPr lang="en" altLang="ja-JP" baseline="-25000" dirty="0"/>
              <a:t>3</a:t>
            </a:r>
            <a:r>
              <a:rPr lang="en" altLang="ja-JP" dirty="0"/>
              <a:t>, whose calculation is computationally demanding. So, we provide the </a:t>
            </a:r>
            <a:r>
              <a:rPr lang="en" altLang="ja-JP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STO_tadano.xml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which contains harmonic/anharmonic IFCs necessary to run the self-consistent phonon. </a:t>
            </a:r>
          </a:p>
        </p:txBody>
      </p:sp>
      <p:pic>
        <p:nvPicPr>
          <p:cNvPr id="8" name="図 7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D0C3DECA-4157-D745-B561-DB05C66E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70" y="3184845"/>
            <a:ext cx="1834367" cy="18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7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 Harmonic IFCs &amp; harmonic phonons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23894F-7B22-1A43-BC06-D06F8B3C0A1D}"/>
              </a:ext>
            </a:extLst>
          </p:cNvPr>
          <p:cNvSpPr/>
          <p:nvPr/>
        </p:nvSpPr>
        <p:spPr>
          <a:xfrm>
            <a:off x="268757" y="932195"/>
            <a:ext cx="4684726" cy="56938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" altLang="ja-JP" sz="1400" dirty="0">
                <a:latin typeface="Inconsolata" panose="020B0609030003000000" pitchFamily="49" charset="0"/>
              </a:rPr>
              <a:t>cd ../../03_self_consistent_phonon_STO/work/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../ref/ALM1.in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ALM1.in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PREFIX = STO222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MODE = opt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KD = Sr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NORDER = 1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*-* None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DFSET = ../data/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DFSET_harmonic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latin typeface="Inconsolata" panose="020B0609030003000000" pitchFamily="49" charset="0"/>
              </a:rPr>
              <a:t> ALM1.in &gt;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“Fitting error”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Fitting error (%) : 1.53358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5056366" y="932501"/>
            <a:ext cx="452451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latin typeface="Inconsolata" panose="020B0609030003000000" pitchFamily="49" charset="0"/>
              </a:rPr>
              <a:t> STO222.bands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pic>
        <p:nvPicPr>
          <p:cNvPr id="20" name="図 19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2620FD2-C487-7145-8031-A999605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7" y="2787490"/>
            <a:ext cx="3946157" cy="3520713"/>
          </a:xfrm>
          <a:prstGeom prst="rect">
            <a:avLst/>
          </a:prstGeom>
        </p:spPr>
      </p:pic>
      <p:pic>
        <p:nvPicPr>
          <p:cNvPr id="6" name="図 5" descr="空, テーブル, 座っている, 緑色 が含まれている画像&#10;&#10;自動的に生成された説明">
            <a:extLst>
              <a:ext uri="{FF2B5EF4-FFF2-40B4-BE49-F238E27FC236}">
                <a16:creationId xmlns:a16="http://schemas.microsoft.com/office/drawing/2014/main" id="{448F9E8E-7290-BA48-9014-6A87D793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566" y="4679325"/>
            <a:ext cx="1720770" cy="1720770"/>
          </a:xfrm>
          <a:prstGeom prst="rect">
            <a:avLst/>
          </a:prstGeom>
        </p:spPr>
      </p:pic>
      <p:pic>
        <p:nvPicPr>
          <p:cNvPr id="10" name="図 9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A529CD6B-1718-D24C-BC7E-B9D1D037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281" y="1944761"/>
            <a:ext cx="1834367" cy="1834367"/>
          </a:xfrm>
          <a:prstGeom prst="rect">
            <a:avLst/>
          </a:prstGeom>
        </p:spPr>
      </p:pic>
      <p:sp>
        <p:nvSpPr>
          <p:cNvPr id="13" name="上下矢印 12">
            <a:extLst>
              <a:ext uri="{FF2B5EF4-FFF2-40B4-BE49-F238E27FC236}">
                <a16:creationId xmlns:a16="http://schemas.microsoft.com/office/drawing/2014/main" id="{E30F73D5-AED9-ED41-8589-9424DD09BACA}"/>
              </a:ext>
            </a:extLst>
          </p:cNvPr>
          <p:cNvSpPr/>
          <p:nvPr/>
        </p:nvSpPr>
        <p:spPr>
          <a:xfrm>
            <a:off x="10579914" y="3873888"/>
            <a:ext cx="419099" cy="724848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4186DC-C300-6F4F-AABD-3CD96AE551E8}"/>
              </a:ext>
            </a:extLst>
          </p:cNvPr>
          <p:cNvSpPr/>
          <p:nvPr/>
        </p:nvSpPr>
        <p:spPr>
          <a:xfrm>
            <a:off x="10356494" y="1563954"/>
            <a:ext cx="86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Cubic</a:t>
            </a:r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CD6CCD-9435-E24E-9022-C4DF0955C87E}"/>
              </a:ext>
            </a:extLst>
          </p:cNvPr>
          <p:cNvSpPr/>
          <p:nvPr/>
        </p:nvSpPr>
        <p:spPr>
          <a:xfrm>
            <a:off x="10109075" y="6401086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Tetragonal</a:t>
            </a:r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65EA465-242E-C64B-8D89-35A115C39C8D}"/>
              </a:ext>
            </a:extLst>
          </p:cNvPr>
          <p:cNvSpPr/>
          <p:nvPr/>
        </p:nvSpPr>
        <p:spPr>
          <a:xfrm>
            <a:off x="9758768" y="3913146"/>
            <a:ext cx="248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Antiferrodistortive</a:t>
            </a:r>
            <a:r>
              <a:rPr lang="en-US" altLang="ja-JP" dirty="0"/>
              <a:t> (AFD) soft mode</a:t>
            </a:r>
            <a:endParaRPr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F13F5-616B-6140-AAF0-706F997EE90B}"/>
              </a:ext>
            </a:extLst>
          </p:cNvPr>
          <p:cNvSpPr/>
          <p:nvPr/>
        </p:nvSpPr>
        <p:spPr>
          <a:xfrm>
            <a:off x="8079129" y="5706319"/>
            <a:ext cx="277792" cy="27779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180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2 LO-TO splitting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454938" y="5319813"/>
            <a:ext cx="679492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STO.Born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>
                <a:latin typeface="Inconsolata" panose="020B0609030003000000" pitchFamily="49" charset="0"/>
              </a:rPr>
              <a:t>STO222.bands STO222_NA2.bands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6068FA6-F8E6-9140-A083-194DA8B64DDB}"/>
              </a:ext>
            </a:extLst>
          </p:cNvPr>
          <p:cNvSpPr/>
          <p:nvPr/>
        </p:nvSpPr>
        <p:spPr>
          <a:xfrm>
            <a:off x="169136" y="1290018"/>
            <a:ext cx="293288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STO222_NA2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8088636-2D17-F041-AC9A-0F29422A94ED}"/>
              </a:ext>
            </a:extLst>
          </p:cNvPr>
          <p:cNvSpPr/>
          <p:nvPr/>
        </p:nvSpPr>
        <p:spPr>
          <a:xfrm>
            <a:off x="169136" y="838278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14470C-A55A-7E44-BC1A-7E75235B19CA}"/>
              </a:ext>
            </a:extLst>
          </p:cNvPr>
          <p:cNvSpPr/>
          <p:nvPr/>
        </p:nvSpPr>
        <p:spPr>
          <a:xfrm>
            <a:off x="3251623" y="1280031"/>
            <a:ext cx="360948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  <a:latin typeface="Inconsolata" pitchFamily="49" charset="0"/>
              </a:rPr>
              <a:t>        </a:t>
            </a:r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6.350838    -0.000000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6.350838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0.000000     6.350838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2.55161     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2.55161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0.00000     2.55161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7.34739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7.34739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     7.34739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-5.82005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    -0.00000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-5.82004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-0.00000    -5.82005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AE6FDC-7C26-144D-B60A-6CBAF2FC459D}"/>
              </a:ext>
            </a:extLst>
          </p:cNvPr>
          <p:cNvSpPr/>
          <p:nvPr/>
        </p:nvSpPr>
        <p:spPr>
          <a:xfrm>
            <a:off x="3251623" y="838278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0B2B2FC-C0C7-7E40-8309-B617998E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0" y="1495743"/>
            <a:ext cx="2921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FBC22B-25BD-8843-A31A-41C2776A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00" y="2005381"/>
            <a:ext cx="355600" cy="266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82FF37-9665-2749-A80C-6793743E6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00" y="2603521"/>
            <a:ext cx="355600" cy="2667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19857D6-4162-464D-AC34-44DD1523C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00" y="3111919"/>
            <a:ext cx="419100" cy="266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4B80D0-150C-7645-9E03-80BAB8EC7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550" y="3710059"/>
            <a:ext cx="419100" cy="266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312838B-A70C-7049-BC99-EFD0F049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00" y="4267448"/>
            <a:ext cx="419100" cy="26670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FD810A4B-FA33-254A-BF88-14148DDDE9D5}"/>
              </a:ext>
            </a:extLst>
          </p:cNvPr>
          <p:cNvCxnSpPr>
            <a:cxnSpLocks/>
          </p:cNvCxnSpPr>
          <p:nvPr/>
        </p:nvCxnSpPr>
        <p:spPr>
          <a:xfrm>
            <a:off x="3433300" y="1903493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629CA3D-CA94-184B-920E-E6BC2F5C5BC8}"/>
              </a:ext>
            </a:extLst>
          </p:cNvPr>
          <p:cNvCxnSpPr>
            <a:cxnSpLocks/>
          </p:cNvCxnSpPr>
          <p:nvPr/>
        </p:nvCxnSpPr>
        <p:spPr>
          <a:xfrm>
            <a:off x="3401550" y="243785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C6AF966-BAA9-3D4F-BBB2-28C2302A8DE5}"/>
              </a:ext>
            </a:extLst>
          </p:cNvPr>
          <p:cNvCxnSpPr>
            <a:cxnSpLocks/>
          </p:cNvCxnSpPr>
          <p:nvPr/>
        </p:nvCxnSpPr>
        <p:spPr>
          <a:xfrm>
            <a:off x="3401549" y="2988191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05FF6CA-2150-0E4A-9365-9B4317290E2C}"/>
              </a:ext>
            </a:extLst>
          </p:cNvPr>
          <p:cNvCxnSpPr>
            <a:cxnSpLocks/>
          </p:cNvCxnSpPr>
          <p:nvPr/>
        </p:nvCxnSpPr>
        <p:spPr>
          <a:xfrm>
            <a:off x="3401548" y="3560602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9FD9EA6-F716-6C4D-B8DA-BFC9A937D655}"/>
              </a:ext>
            </a:extLst>
          </p:cNvPr>
          <p:cNvCxnSpPr>
            <a:cxnSpLocks/>
          </p:cNvCxnSpPr>
          <p:nvPr/>
        </p:nvCxnSpPr>
        <p:spPr>
          <a:xfrm>
            <a:off x="3401547" y="409303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56A43E2-935F-8946-8371-B2EA1E5246FF}"/>
              </a:ext>
            </a:extLst>
          </p:cNvPr>
          <p:cNvSpPr/>
          <p:nvPr/>
        </p:nvSpPr>
        <p:spPr>
          <a:xfrm>
            <a:off x="7074536" y="72870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0B948045-D9F6-214E-81C2-292CE869ABB8}"/>
              </a:ext>
            </a:extLst>
          </p:cNvPr>
          <p:cNvSpPr txBox="1">
            <a:spLocks/>
          </p:cNvSpPr>
          <p:nvPr/>
        </p:nvSpPr>
        <p:spPr>
          <a:xfrm>
            <a:off x="6978963" y="1228937"/>
            <a:ext cx="5126437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order of Born effective charges in </a:t>
            </a:r>
            <a:r>
              <a:rPr lang="en" altLang="ja-JP" sz="1800" dirty="0">
                <a:latin typeface="Inconsolata" pitchFamily="49" charset="0"/>
              </a:rPr>
              <a:t>BORNINFO</a:t>
            </a:r>
            <a:r>
              <a:rPr lang="en" altLang="ja-JP" sz="1800" dirty="0"/>
              <a:t> file must corresponds to the order in </a:t>
            </a:r>
            <a:r>
              <a:rPr lang="en" altLang="ja-JP" sz="1800" dirty="0" err="1">
                <a:latin typeface="Inconsolata" pitchFamily="49" charset="0"/>
              </a:rPr>
              <a:t>phband.log</a:t>
            </a:r>
            <a:r>
              <a:rPr lang="en" altLang="ja-JP" sz="1800" dirty="0">
                <a:latin typeface="Inconsolata" pitchFamily="49" charset="0"/>
              </a:rPr>
              <a:t>: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264FA1F-9EF2-6A4C-92E2-003FAAEBED97}"/>
              </a:ext>
            </a:extLst>
          </p:cNvPr>
          <p:cNvSpPr/>
          <p:nvPr/>
        </p:nvSpPr>
        <p:spPr>
          <a:xfrm>
            <a:off x="7012567" y="2198010"/>
            <a:ext cx="5126437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Atomic positions in the primitive cell (fractional):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1:   0.000000e+00   0.000000e+00   0.000000e+00  Sr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2:   5.000000e-01   5.000000e-01   5.000000e-01  </a:t>
            </a:r>
            <a:r>
              <a:rPr lang="en-US" altLang="ja-JP" sz="1400" dirty="0" err="1">
                <a:solidFill>
                  <a:srgbClr val="00EB6B"/>
                </a:solidFill>
                <a:latin typeface="Inconsolata" pitchFamily="49" charset="0"/>
              </a:rPr>
              <a:t>Ti</a:t>
            </a:r>
            <a:endParaRPr lang="en-US" altLang="ja-JP" sz="14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3:   0.000000e+00   5.000000e-01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4:   5.000000e-01   0.000000e+00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5:   5.000000e-01   5.000000e-01   0.000000e+00   O</a:t>
            </a:r>
            <a:endParaRPr lang="en-US" altLang="ja-JP" sz="1400" dirty="0">
              <a:solidFill>
                <a:srgbClr val="00EB6B"/>
              </a:solidFill>
              <a:effectLst/>
              <a:latin typeface="Inconsolata" pitchFamily="49" charset="0"/>
            </a:endParaRPr>
          </a:p>
        </p:txBody>
      </p:sp>
      <p:pic>
        <p:nvPicPr>
          <p:cNvPr id="41" name="図 4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4A2AA381-C264-4047-8246-67CB30994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6595" y="3429000"/>
            <a:ext cx="4190436" cy="3800369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EE8FB9-AC61-A445-AF6F-06CF1AAFD9F9}"/>
              </a:ext>
            </a:extLst>
          </p:cNvPr>
          <p:cNvSpPr/>
          <p:nvPr/>
        </p:nvSpPr>
        <p:spPr>
          <a:xfrm>
            <a:off x="3643378" y="4737994"/>
            <a:ext cx="2560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(obtained by DFPT)</a:t>
            </a:r>
          </a:p>
          <a:p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01273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3.3</a:t>
            </a:r>
            <a:r>
              <a:rPr lang="en-US" altLang="ja-JP" dirty="0"/>
              <a:t> Anharmonic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3823171" y="3429000"/>
            <a:ext cx="4047614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STO_tadano.xml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6D2AA4C1-A4FD-1C41-A6FD-7DDC4264FF25}"/>
              </a:ext>
            </a:extLst>
          </p:cNvPr>
          <p:cNvSpPr txBox="1">
            <a:spLocks/>
          </p:cNvSpPr>
          <p:nvPr/>
        </p:nvSpPr>
        <p:spPr>
          <a:xfrm>
            <a:off x="277792" y="1309960"/>
            <a:ext cx="10695813" cy="23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Anharmonic force constants up to sixth-order were calculated by applying the compressive sensing approach to the training datasets generated with AIMD + random displacements.</a:t>
            </a:r>
          </a:p>
          <a:p>
            <a:r>
              <a:rPr lang="en" altLang="ja-JP" dirty="0">
                <a:latin typeface="+mn-lt"/>
              </a:rPr>
              <a:t>Solution of the compressive sensing takes ~30 mins., so we skip this part today. Please copy the XML file in the ref/ directory:</a:t>
            </a:r>
          </a:p>
        </p:txBody>
      </p:sp>
    </p:spTree>
    <p:extLst>
      <p:ext uri="{BB962C8B-B14F-4D97-AF65-F5344CB8AC3E}">
        <p14:creationId xmlns:p14="http://schemas.microsoft.com/office/powerpoint/2010/main" val="3306832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4 Self-consistent phonon (SCPH)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AA6A206-2831-0C4D-A787-B15918DD956C}"/>
              </a:ext>
            </a:extLst>
          </p:cNvPr>
          <p:cNvSpPr/>
          <p:nvPr/>
        </p:nvSpPr>
        <p:spPr>
          <a:xfrm>
            <a:off x="367047" y="1353918"/>
            <a:ext cx="3410430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…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…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scph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 SELF_OFFDIAG = 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MAXITER = 500</a:t>
            </a:r>
          </a:p>
          <a:p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 MIXALPHA = 0.2</a:t>
            </a:r>
          </a:p>
          <a:p>
            <a:r>
              <a:rPr lang="en-US" altLang="ja-JP" dirty="0">
                <a:solidFill>
                  <a:schemeClr val="accent2"/>
                </a:solidFill>
                <a:latin typeface="Inconsolata" pitchFamily="49" charset="0"/>
              </a:rPr>
              <a:t> KMESH_INTERPOLATE = 2 2 2</a:t>
            </a:r>
          </a:p>
          <a:p>
            <a:r>
              <a:rPr lang="en-US" altLang="ja-JP" dirty="0">
                <a:solidFill>
                  <a:srgbClr val="0070C0"/>
                </a:solidFill>
                <a:latin typeface="Inconsolata" pitchFamily="49" charset="0"/>
              </a:rPr>
              <a:t> KMESH_SCPH = 2 2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0B4D71C-D022-C74A-8C6F-22180D22AA0F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1066ED7-B1F8-9E4A-9242-DD8BCE6C361F}"/>
              </a:ext>
            </a:extLst>
          </p:cNvPr>
          <p:cNvSpPr/>
          <p:nvPr/>
        </p:nvSpPr>
        <p:spPr>
          <a:xfrm>
            <a:off x="3951069" y="1277854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SCPH loop </a:t>
            </a:r>
            <a:r>
              <a:rPr lang="en-US" altLang="ja-JP" dirty="0">
                <a:latin typeface="Inconsolata" pitchFamily="49" charset="0"/>
              </a:rPr>
              <a:t>(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SELF_OFFDIAG = 0</a:t>
            </a:r>
            <a:r>
              <a:rPr lang="en-US" altLang="ja-JP" dirty="0">
                <a:latin typeface="Inconsolata" pitchFamily="49" charset="0"/>
              </a:rPr>
              <a:t>):</a:t>
            </a:r>
            <a:endParaRPr lang="ja-JP" altLang="en-US"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1B222C-5121-1F4E-9B5C-F87A29F10881}"/>
              </a:ext>
            </a:extLst>
          </p:cNvPr>
          <p:cNvSpPr/>
          <p:nvPr/>
        </p:nvSpPr>
        <p:spPr>
          <a:xfrm>
            <a:off x="3951069" y="1705142"/>
            <a:ext cx="7947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Step 1. </a:t>
            </a:r>
            <a:r>
              <a:rPr lang="en-US" altLang="ja-JP" dirty="0"/>
              <a:t>Calculate harmonic dynamical matrix and its eigenvalues and eigenvectors                  </a:t>
            </a:r>
            <a:r>
              <a:rPr lang="en-US" altLang="ja-JP" dirty="0">
                <a:sym typeface="Wingdings" pitchFamily="2" charset="2"/>
              </a:rPr>
              <a:t>                   </a:t>
            </a:r>
          </a:p>
          <a:p>
            <a:endParaRPr lang="en-US" altLang="ja-JP" dirty="0"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2. </a:t>
            </a:r>
            <a:r>
              <a:rPr lang="en-US" altLang="ja-JP" dirty="0">
                <a:sym typeface="Wingdings" pitchFamily="2" charset="2"/>
              </a:rPr>
              <a:t>Compute the fourth-order coupling coefficients </a:t>
            </a:r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in the basis of harmonic eigenvectors</a:t>
            </a: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3. </a:t>
            </a:r>
            <a:r>
              <a:rPr lang="en-US" altLang="ja-JP" dirty="0">
                <a:sym typeface="Wingdings" pitchFamily="2" charset="2"/>
              </a:rPr>
              <a:t>Continue the following iteration until new phonon frequencies are converged</a:t>
            </a:r>
            <a:endParaRPr lang="ja-JP" altLang="en-US"/>
          </a:p>
          <a:p>
            <a:endParaRPr lang="ja-JP" altLang="en-US">
              <a:solidFill>
                <a:srgbClr val="FFC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5882099-E7A8-7241-ACFD-D868EF36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0" y="2052185"/>
            <a:ext cx="850900" cy="266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C47EB93-3ADC-6745-8E00-0C84A1B5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04" y="2008573"/>
            <a:ext cx="1079500" cy="3429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D497337-4C1C-FF43-A06A-433C0092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54" y="3182470"/>
            <a:ext cx="3594100" cy="2794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F27AC81-D8F8-2D46-82C1-73614819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89" y="5922915"/>
            <a:ext cx="3410431" cy="703740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4C624F1-BF2A-2E43-AD1B-10268523B559}"/>
              </a:ext>
            </a:extLst>
          </p:cNvPr>
          <p:cNvSpPr/>
          <p:nvPr/>
        </p:nvSpPr>
        <p:spPr>
          <a:xfrm>
            <a:off x="4741146" y="5626030"/>
            <a:ext cx="2040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ym typeface="Wingdings" pitchFamily="2" charset="2"/>
              </a:rPr>
              <a:t>Temperature dependent term</a:t>
            </a:r>
            <a:endParaRPr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6464F245-FFD6-3E47-A66C-C04069399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39" y="4370529"/>
            <a:ext cx="4208205" cy="72834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CD5CD28-1F0D-CE4A-88F8-DC2916550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789" y="5435530"/>
            <a:ext cx="3102255" cy="3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3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5 Run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234854" y="940508"/>
            <a:ext cx="6108074" cy="566308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(This takes about five minutes.)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“conv”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1.000000e+03 : convergence achieved in    58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3.500000e+02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2.500000e+02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2.000000e+02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1.500000e+02 : convergence achieved in    34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1.000000e+02 : convergence achieved in    44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5.000000e+01 : convergence achieved in    64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0.000000e+00 : not converged.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196DCD1-0B84-9645-9142-81C7917E2B82}"/>
              </a:ext>
            </a:extLst>
          </p:cNvPr>
          <p:cNvSpPr txBox="1">
            <a:spLocks/>
          </p:cNvSpPr>
          <p:nvPr/>
        </p:nvSpPr>
        <p:spPr>
          <a:xfrm>
            <a:off x="6389724" y="1379408"/>
            <a:ext cx="5567422" cy="31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self-consistent loop stops when the change of the phonon frequencies becomes </a:t>
            </a:r>
            <a:r>
              <a:rPr lang="en" altLang="ja-JP" sz="1800" dirty="0">
                <a:solidFill>
                  <a:srgbClr val="FFC000"/>
                </a:solidFill>
              </a:rPr>
              <a:t>smaller than </a:t>
            </a:r>
            <a:r>
              <a:rPr lang="en" altLang="ja-JP" sz="1800" dirty="0">
                <a:solidFill>
                  <a:srgbClr val="FFC000"/>
                </a:solidFill>
                <a:latin typeface="Inconsolata" pitchFamily="49" charset="0"/>
              </a:rPr>
              <a:t>TOL_SCPH </a:t>
            </a:r>
            <a:r>
              <a:rPr lang="en" altLang="ja-JP" sz="1800" dirty="0"/>
              <a:t>and </a:t>
            </a:r>
            <a:r>
              <a:rPr lang="en" altLang="ja-JP" sz="1800" dirty="0">
                <a:solidFill>
                  <a:srgbClr val="FFC000"/>
                </a:solidFill>
              </a:rPr>
              <a:t>the resulting dynamical matrix is positive semi-definite.</a:t>
            </a:r>
          </a:p>
          <a:p>
            <a:r>
              <a:rPr lang="en" altLang="ja-JP" sz="1800" dirty="0">
                <a:latin typeface="+mn-lt"/>
              </a:rPr>
              <a:t>In the low temperature region, the self-consistent loop </a:t>
            </a:r>
            <a:r>
              <a:rPr lang="en" altLang="ja-JP" sz="1800" dirty="0"/>
              <a:t>(of the current algorithm) </a:t>
            </a:r>
            <a:r>
              <a:rPr lang="en" altLang="ja-JP" sz="1800" dirty="0">
                <a:latin typeface="+mn-lt"/>
              </a:rPr>
              <a:t>becomes unstable due to a smaller MSD factor.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6470747" y="4414340"/>
            <a:ext cx="707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  <a:endParaRPr lang="ja-JP" altLang="en-US" sz="240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4BA330B3-5297-7F48-BAF0-39AC5905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968" y="5009822"/>
            <a:ext cx="5567422" cy="1470944"/>
          </a:xfrm>
        </p:spPr>
        <p:txBody>
          <a:bodyPr>
            <a:normAutofit/>
          </a:bodyPr>
          <a:lstStyle/>
          <a:p>
            <a:r>
              <a:rPr lang="en" altLang="ja-JP" dirty="0"/>
              <a:t>Decreasing </a:t>
            </a:r>
            <a:r>
              <a:rPr lang="en" altLang="ja-JP" dirty="0">
                <a:latin typeface="Inconsolata" pitchFamily="49" charset="0"/>
              </a:rPr>
              <a:t>MIXALPHA</a:t>
            </a:r>
            <a:r>
              <a:rPr lang="en" altLang="ja-JP" dirty="0"/>
              <a:t> and/or </a:t>
            </a:r>
            <a:r>
              <a:rPr lang="en" altLang="ja-JP" dirty="0">
                <a:latin typeface="Inconsolata" pitchFamily="49" charset="0"/>
              </a:rPr>
              <a:t>DT</a:t>
            </a:r>
            <a:r>
              <a:rPr lang="en" altLang="ja-JP" dirty="0"/>
              <a:t> can improve the convergence in the low-T region </a:t>
            </a:r>
          </a:p>
        </p:txBody>
      </p:sp>
    </p:spTree>
    <p:extLst>
      <p:ext uri="{BB962C8B-B14F-4D97-AF65-F5344CB8AC3E}">
        <p14:creationId xmlns:p14="http://schemas.microsoft.com/office/powerpoint/2010/main" val="25464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4" y="83699"/>
            <a:ext cx="4166510" cy="1622321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EBEBEB"/>
                </a:solidFill>
              </a:rPr>
              <a:t>Applications</a:t>
            </a:r>
            <a:endParaRPr kumimoji="1" lang="ja-JP" altLang="en-US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1" y="982044"/>
            <a:ext cx="4166509" cy="54551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silicon, Mg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Si, </a:t>
            </a:r>
            <a:r>
              <a:rPr lang="en-US" altLang="ja-JP" sz="1800" dirty="0" err="1">
                <a:solidFill>
                  <a:srgbClr val="EBEBEB"/>
                </a:solidFill>
                <a:latin typeface="+mn-lt"/>
              </a:rPr>
              <a:t>PbTe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Bi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etc. 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clathrate Ba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8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16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30 </a:t>
            </a:r>
            <a:br>
              <a:rPr lang="en-US" altLang="ja-JP" sz="1800" baseline="-25000" dirty="0">
                <a:solidFill>
                  <a:srgbClr val="EBEBEB"/>
                </a:solidFill>
                <a:latin typeface="+mn-lt"/>
              </a:rPr>
            </a:b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095501 (2015); 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105902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</a:rPr>
              <a:t>Finite-temperature phonons of cubic SrTiO</a:t>
            </a:r>
            <a:r>
              <a:rPr lang="en-US" altLang="ja-JP" sz="1800" baseline="-25000" dirty="0">
                <a:solidFill>
                  <a:srgbClr val="EBEBEB"/>
                </a:solidFill>
              </a:rPr>
              <a:t>3</a:t>
            </a:r>
            <a:r>
              <a:rPr lang="en-US" altLang="ja-JP" sz="1800" dirty="0">
                <a:solidFill>
                  <a:srgbClr val="EBEBEB"/>
                </a:solidFill>
              </a:rPr>
              <a:t> </a:t>
            </a:r>
            <a:br>
              <a:rPr lang="en-US" altLang="ja-JP" sz="1800" dirty="0">
                <a:solidFill>
                  <a:srgbClr val="EBEBEB"/>
                </a:solidFill>
              </a:rPr>
            </a:b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en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054301 (2015); 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JPSJ </a:t>
            </a:r>
            <a:r>
              <a:rPr lang="en-US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041015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chemeClr val="bg1"/>
                </a:solidFill>
              </a:rPr>
              <a:t>Anharmonic free-energy calculation of ScF</a:t>
            </a:r>
            <a:r>
              <a:rPr lang="en-US" altLang="ja-JP" sz="1800" baseline="-25000" dirty="0">
                <a:solidFill>
                  <a:schemeClr val="bg1"/>
                </a:solidFill>
              </a:rPr>
              <a:t>3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PRMater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033601(2019)</a:t>
            </a:r>
            <a:r>
              <a:rPr lang="en-US" altLang="ja-JP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ja-JP" sz="1800" baseline="-25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" altLang="ja-JP" sz="1800" dirty="0"/>
          </a:p>
          <a:p>
            <a:pPr>
              <a:lnSpc>
                <a:spcPct val="90000"/>
              </a:lnSpc>
            </a:pPr>
            <a:endParaRPr lang="ja-JP" altLang="en-US" sz="1800">
              <a:solidFill>
                <a:srgbClr val="EBEBEB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0921ECD-1C01-184E-8037-F6705CF34D6B}"/>
              </a:ext>
            </a:extLst>
          </p:cNvPr>
          <p:cNvSpPr/>
          <p:nvPr/>
        </p:nvSpPr>
        <p:spPr>
          <a:xfrm>
            <a:off x="9047691" y="807332"/>
            <a:ext cx="136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/>
              <a:t>Ba</a:t>
            </a:r>
            <a:r>
              <a:rPr lang="en-US" altLang="ja-JP" sz="1400" baseline="-25000" dirty="0"/>
              <a:t>8</a:t>
            </a:r>
            <a:r>
              <a:rPr lang="en-US" altLang="ja-JP" sz="1400" dirty="0"/>
              <a:t>Ga</a:t>
            </a:r>
            <a:r>
              <a:rPr lang="en-US" altLang="ja-JP" sz="1400" baseline="-25000" dirty="0"/>
              <a:t>16</a:t>
            </a:r>
            <a:r>
              <a:rPr lang="en-US" altLang="ja-JP" sz="1400" dirty="0"/>
              <a:t>Ge</a:t>
            </a:r>
            <a:r>
              <a:rPr lang="en-US" altLang="ja-JP" sz="1400" baseline="-25000" dirty="0"/>
              <a:t>30</a:t>
            </a:r>
            <a:endParaRPr lang="ja-JP" altLang="en-US" sz="14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594AE30-4889-6B47-A6EB-025E015D76E6}"/>
              </a:ext>
            </a:extLst>
          </p:cNvPr>
          <p:cNvSpPr/>
          <p:nvPr/>
        </p:nvSpPr>
        <p:spPr>
          <a:xfrm>
            <a:off x="9000901" y="771337"/>
            <a:ext cx="3086035" cy="5665900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緑色, ライト, テーブ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8E3CB5A8-27B1-ED4D-9A06-D1132EE7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55" y="3341390"/>
            <a:ext cx="880772" cy="880772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9450D8-C848-DB40-B218-1CCB48005062}"/>
              </a:ext>
            </a:extLst>
          </p:cNvPr>
          <p:cNvSpPr/>
          <p:nvPr/>
        </p:nvSpPr>
        <p:spPr>
          <a:xfrm>
            <a:off x="6345778" y="3874981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cubic SrTiO</a:t>
            </a:r>
            <a:r>
              <a:rPr lang="en-US" altLang="ja-JP" sz="1600" baseline="-25000" dirty="0"/>
              <a:t>3</a:t>
            </a:r>
            <a:r>
              <a:rPr lang="en-US" altLang="ja-JP" sz="1600" dirty="0"/>
              <a:t> </a:t>
            </a:r>
            <a:endParaRPr lang="ja-JP" altLang="en-US" sz="1600"/>
          </a:p>
        </p:txBody>
      </p:sp>
      <p:pic>
        <p:nvPicPr>
          <p:cNvPr id="24" name="図 23" descr="地図 が含まれている画像&#10;&#10;自動的に生成された説明">
            <a:extLst>
              <a:ext uri="{FF2B5EF4-FFF2-40B4-BE49-F238E27FC236}">
                <a16:creationId xmlns:a16="http://schemas.microsoft.com/office/drawing/2014/main" id="{85A81CFD-A168-BE45-B4BB-30827B85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99" y="4274399"/>
            <a:ext cx="3403118" cy="24709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9752F31-D4EC-8E43-B234-3656895A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41" y="692929"/>
            <a:ext cx="1523213" cy="1242391"/>
          </a:xfrm>
          <a:prstGeom prst="rect">
            <a:avLst/>
          </a:prstGeom>
        </p:spPr>
      </p:pic>
      <p:pic>
        <p:nvPicPr>
          <p:cNvPr id="28" name="図 2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7D68F893-2566-BD42-BBC4-DBCC0B567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03" y="4242202"/>
            <a:ext cx="2928015" cy="2195035"/>
          </a:xfrm>
          <a:prstGeom prst="rect">
            <a:avLst/>
          </a:prstGeom>
        </p:spPr>
      </p:pic>
      <p:pic>
        <p:nvPicPr>
          <p:cNvPr id="30" name="図 29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66095244-CB38-4548-B873-543377199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679" y="2061992"/>
            <a:ext cx="2881728" cy="2149796"/>
          </a:xfrm>
          <a:prstGeom prst="rect">
            <a:avLst/>
          </a:prstGeom>
        </p:spPr>
      </p:pic>
      <p:pic>
        <p:nvPicPr>
          <p:cNvPr id="32" name="図 31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E74275-8272-064A-944D-D58ED5913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521" y="193031"/>
            <a:ext cx="3334653" cy="284935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DD9A30F-4F37-DE49-9590-60AF964C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0FD269-FCF2-D542-BBB1-55AF59F696A4}"/>
              </a:ext>
            </a:extLst>
          </p:cNvPr>
          <p:cNvSpPr/>
          <p:nvPr/>
        </p:nvSpPr>
        <p:spPr>
          <a:xfrm>
            <a:off x="174726" y="6306582"/>
            <a:ext cx="4628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chemeClr val="accent3"/>
                </a:solidFill>
                <a:latin typeface="Inconsolata Medium" panose="020B0609030003000000" pitchFamily="49" charset="0"/>
              </a:rPr>
              <a:t>https://scholar.google.co.jp/scholar?oi=bibs&amp;hl=en&amp;cites=12176096789251895064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82C099-3383-634A-ABD1-07F4343910AC}"/>
              </a:ext>
            </a:extLst>
          </p:cNvPr>
          <p:cNvSpPr/>
          <p:nvPr/>
        </p:nvSpPr>
        <p:spPr>
          <a:xfrm>
            <a:off x="177993" y="6044271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More applications can be found at</a:t>
            </a:r>
          </a:p>
        </p:txBody>
      </p:sp>
    </p:spTree>
    <p:extLst>
      <p:ext uri="{BB962C8B-B14F-4D97-AF65-F5344CB8AC3E}">
        <p14:creationId xmlns:p14="http://schemas.microsoft.com/office/powerpoint/2010/main" val="49425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6 Output files of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867419" y="1222043"/>
            <a:ext cx="3942576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ls -1tr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STO_scph2-2.scph_dymat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STO_scph2-2.scph_bands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228949" y="4771813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3ED269-EA29-CD47-B173-753142F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3779220"/>
            <a:ext cx="3863409" cy="26644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AD42D4-2A25-6E4E-96CC-F5BCF0B40DE5}"/>
              </a:ext>
            </a:extLst>
          </p:cNvPr>
          <p:cNvSpPr/>
          <p:nvPr/>
        </p:nvSpPr>
        <p:spPr>
          <a:xfrm>
            <a:off x="307479" y="2812186"/>
            <a:ext cx="214674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1"/>
                </a:solidFill>
                <a:latin typeface="Inconsolata" panose="020B0609030003000000" pitchFamily="49" charset="0"/>
              </a:rPr>
              <a:t>PREFIX.scph_dymat</a:t>
            </a:r>
            <a:endParaRPr lang="en-US" altLang="ja-JP" dirty="0">
              <a:solidFill>
                <a:schemeClr val="accent1"/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3EAA9B-6173-2741-8019-D31A4D14317F}"/>
              </a:ext>
            </a:extLst>
          </p:cNvPr>
          <p:cNvSpPr/>
          <p:nvPr/>
        </p:nvSpPr>
        <p:spPr>
          <a:xfrm>
            <a:off x="307479" y="3244334"/>
            <a:ext cx="551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Anharmonic correction to the dynamical matrix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7E152D8-7EE8-9944-BDF8-AF855284DDDC}"/>
              </a:ext>
            </a:extLst>
          </p:cNvPr>
          <p:cNvSpPr/>
          <p:nvPr/>
        </p:nvSpPr>
        <p:spPr>
          <a:xfrm>
            <a:off x="6159222" y="3173288"/>
            <a:ext cx="57252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is saved where                                                    and</a:t>
            </a:r>
            <a:br>
              <a:rPr lang="en" altLang="ja-JP" dirty="0"/>
            </a:b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ja-JP" dirty="0"/>
              <a:t> is the diagonal matrix whose elements are atomic masses.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1D2050-3B3F-0145-B10B-65D3BBFCDEDF}"/>
              </a:ext>
            </a:extLst>
          </p:cNvPr>
          <p:cNvSpPr/>
          <p:nvPr/>
        </p:nvSpPr>
        <p:spPr>
          <a:xfrm>
            <a:off x="399103" y="5203809"/>
            <a:ext cx="569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When </a:t>
            </a:r>
            <a:r>
              <a:rPr lang="en" altLang="ja-JP" dirty="0" err="1">
                <a:latin typeface="Inconsolata Medium" panose="020B0609030003000000" pitchFamily="49" charset="0"/>
              </a:rPr>
              <a:t>PREFIX.scph_dymat</a:t>
            </a:r>
            <a:r>
              <a:rPr lang="en" altLang="ja-JP" dirty="0"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exists in the working directory, the code </a:t>
            </a:r>
            <a:r>
              <a:rPr lang="en" altLang="ja-JP" dirty="0">
                <a:solidFill>
                  <a:schemeClr val="accent3"/>
                </a:solidFill>
              </a:rPr>
              <a:t>loads </a:t>
            </a:r>
            <a:r>
              <a:rPr lang="en-US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ja-JP" b="1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,T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solidFill>
                  <a:schemeClr val="accent3"/>
                </a:solidFill>
              </a:rPr>
              <a:t> from the file instead of running a SCPH calculation from scratch.</a:t>
            </a:r>
            <a:r>
              <a:rPr lang="en" altLang="ja-JP" dirty="0">
                <a:solidFill>
                  <a:schemeClr val="accent3"/>
                </a:solidFill>
              </a:rPr>
              <a:t> 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004D0C3-1B58-8C40-8780-39547E5B1AB1}"/>
              </a:ext>
            </a:extLst>
          </p:cNvPr>
          <p:cNvSpPr/>
          <p:nvPr/>
        </p:nvSpPr>
        <p:spPr>
          <a:xfrm>
            <a:off x="6159222" y="1679382"/>
            <a:ext cx="203132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PREFIX.scph_dfc2</a:t>
            </a:r>
          </a:p>
        </p:txBody>
      </p:sp>
      <p:sp>
        <p:nvSpPr>
          <p:cNvPr id="28" name="コンテンツ プレースホルダー 27">
            <a:extLst>
              <a:ext uri="{FF2B5EF4-FFF2-40B4-BE49-F238E27FC236}">
                <a16:creationId xmlns:a16="http://schemas.microsoft.com/office/drawing/2014/main" id="{13D873ED-B127-4248-AB87-841432E3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22" y="2163055"/>
            <a:ext cx="5690991" cy="552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Anharmonic correction to the second-order IFCs</a:t>
            </a:r>
            <a:endParaRPr lang="ja-JP" altLang="en-US" sz="180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8764BC-8706-3C44-A114-94A867BBEF2E}"/>
              </a:ext>
            </a:extLst>
          </p:cNvPr>
          <p:cNvSpPr/>
          <p:nvPr/>
        </p:nvSpPr>
        <p:spPr>
          <a:xfrm>
            <a:off x="307479" y="4197615"/>
            <a:ext cx="532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is saved for the given </a:t>
            </a:r>
            <a:r>
              <a:rPr lang="en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ja-JP" dirty="0"/>
              <a:t> and temperature grid.</a:t>
            </a:r>
            <a:endParaRPr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744B1BD-215E-1E41-A2D6-B99D6EB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94" y="2600781"/>
            <a:ext cx="3863409" cy="329027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15DB20B-5C7D-3147-A046-087971120865}"/>
              </a:ext>
            </a:extLst>
          </p:cNvPr>
          <p:cNvSpPr/>
          <p:nvPr/>
        </p:nvSpPr>
        <p:spPr>
          <a:xfrm>
            <a:off x="6096000" y="4210049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E6657DD-38C8-DE4D-8CBE-175B4F56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47" y="3257675"/>
            <a:ext cx="3101062" cy="259658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A4EA241-13C5-2744-A60F-F14A67E2B91F}"/>
              </a:ext>
            </a:extLst>
          </p:cNvPr>
          <p:cNvSpPr/>
          <p:nvPr/>
        </p:nvSpPr>
        <p:spPr>
          <a:xfrm>
            <a:off x="6254343" y="4643668"/>
            <a:ext cx="593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 Medium" panose="020B0609030003000000" pitchFamily="49" charset="0"/>
              </a:rPr>
              <a:t>PREFIX.scph_dfc2</a:t>
            </a:r>
            <a:r>
              <a:rPr lang="en-US" altLang="ja-JP" dirty="0"/>
              <a:t> is used to create effective second-order IFCs</a:t>
            </a:r>
            <a:endParaRPr lang="ja-JP" altLang="en-US">
              <a:solidFill>
                <a:schemeClr val="accent3"/>
              </a:solidFill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83F560EC-DAAA-854E-82AE-F2413DDE0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708" y="4966833"/>
            <a:ext cx="3075313" cy="224645"/>
          </a:xfrm>
          <a:prstGeom prst="rect">
            <a:avLst/>
          </a:prstGeom>
        </p:spPr>
      </p:pic>
      <p:sp>
        <p:nvSpPr>
          <p:cNvPr id="40" name="コンテンツ プレースホルダー 18">
            <a:extLst>
              <a:ext uri="{FF2B5EF4-FFF2-40B4-BE49-F238E27FC236}">
                <a16:creationId xmlns:a16="http://schemas.microsoft.com/office/drawing/2014/main" id="{0747F3FB-1EFA-024E-A1FA-0290E663225E}"/>
              </a:ext>
            </a:extLst>
          </p:cNvPr>
          <p:cNvSpPr txBox="1">
            <a:spLocks/>
          </p:cNvSpPr>
          <p:nvPr/>
        </p:nvSpPr>
        <p:spPr>
          <a:xfrm>
            <a:off x="6285267" y="5467716"/>
            <a:ext cx="5025736" cy="104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1800" dirty="0"/>
              <a:t>Use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dfc2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/>
              <a:t>for</a:t>
            </a:r>
            <a:r>
              <a:rPr lang="en-US" altLang="ja-JP" sz="1800" dirty="0">
                <a:solidFill>
                  <a:schemeClr val="accent3"/>
                </a:solidFill>
              </a:rPr>
              <a:t> ALAMODE XML </a:t>
            </a:r>
            <a:r>
              <a:rPr lang="en-US" altLang="ja-JP" sz="1800" dirty="0"/>
              <a:t>format</a:t>
            </a:r>
            <a:endParaRPr lang="ja-JP" altLang="en-US" sz="1800"/>
          </a:p>
          <a:p>
            <a:r>
              <a:rPr lang="en-US" altLang="ja-JP" sz="1800" dirty="0"/>
              <a:t>Use </a:t>
            </a:r>
            <a:r>
              <a:rPr lang="en-US" altLang="ja-JP" sz="1800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scph_to_qefc.py</a:t>
            </a:r>
            <a:r>
              <a:rPr lang="en-US" altLang="ja-JP" sz="1800" dirty="0"/>
              <a:t> for </a:t>
            </a:r>
            <a:r>
              <a:rPr lang="en-US" altLang="ja-JP" sz="1800" dirty="0">
                <a:solidFill>
                  <a:schemeClr val="accent3"/>
                </a:solidFill>
              </a:rPr>
              <a:t>QE fc </a:t>
            </a:r>
            <a:r>
              <a:rPr lang="en-US" altLang="ja-JP" sz="1800" dirty="0"/>
              <a:t>format</a:t>
            </a: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37784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7 Important notes on SCPH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C41AAD6-579E-084A-B23F-88C89CF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0" y="1334774"/>
            <a:ext cx="10758080" cy="5003396"/>
          </a:xfrm>
        </p:spPr>
        <p:txBody>
          <a:bodyPr>
            <a:normAutofit/>
          </a:bodyPr>
          <a:lstStyle/>
          <a:p>
            <a:r>
              <a:rPr lang="en-US" altLang="ja-JP" dirty="0"/>
              <a:t>The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points sampled by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 </a:t>
            </a:r>
            <a:r>
              <a:rPr lang="en-US" altLang="ja-JP" dirty="0"/>
              <a:t>should be commensurate with the supercell size (of harmonic IFCs).</a:t>
            </a:r>
          </a:p>
          <a:p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KMESH_SCPH </a:t>
            </a:r>
            <a:r>
              <a:rPr lang="en-US" altLang="ja-JP" dirty="0"/>
              <a:t>must be an integral multiple of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</a:t>
            </a:r>
            <a:br>
              <a:rPr lang="en-US" altLang="ja-JP" dirty="0"/>
            </a:br>
            <a:r>
              <a:rPr lang="en-US" altLang="ja-JP" dirty="0"/>
              <a:t>e.g. When </a:t>
            </a:r>
            <a:r>
              <a:rPr lang="en-US" altLang="ja-JP" dirty="0">
                <a:latin typeface="Inconsolata Medium" panose="020B0609030003000000" pitchFamily="49" charset="0"/>
              </a:rPr>
              <a:t>KMESH_INTERPOLATE = 2 2 2</a:t>
            </a:r>
            <a:r>
              <a:rPr lang="en-US" altLang="ja-JP" dirty="0"/>
              <a:t>, </a:t>
            </a:r>
            <a:r>
              <a:rPr lang="en-US" altLang="ja-JP" dirty="0">
                <a:latin typeface="Inconsolata Medium" panose="020B0609030003000000" pitchFamily="49" charset="0"/>
              </a:rPr>
              <a:t>KMESH_SCPH </a:t>
            </a:r>
            <a:r>
              <a:rPr lang="en-US" altLang="ja-JP" dirty="0"/>
              <a:t>must be </a:t>
            </a:r>
            <a:r>
              <a:rPr lang="en-US" altLang="ja-JP" dirty="0">
                <a:latin typeface="Inconsolata Medium" panose="020B0609030003000000" pitchFamily="49" charset="0"/>
              </a:rPr>
              <a:t>KMESH_SCPH = 2 2 2, 4 4 4, 6 6 6</a:t>
            </a:r>
            <a:r>
              <a:rPr lang="en-US" altLang="ja-JP" dirty="0"/>
              <a:t>, etc.</a:t>
            </a:r>
          </a:p>
          <a:p>
            <a:r>
              <a:rPr lang="en-US" altLang="ja-JP" dirty="0"/>
              <a:t>Do not use an anisotropic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gird for isotropic systems.</a:t>
            </a:r>
          </a:p>
          <a:p>
            <a:r>
              <a:rPr lang="en-US" altLang="ja-JP" dirty="0"/>
              <a:t>Anharmonic corrections are saved in the files even when the convergence is not achieved. Do not use the </a:t>
            </a:r>
            <a:r>
              <a:rPr lang="en-US" altLang="ja-JP" dirty="0" err="1"/>
              <a:t>unconverged</a:t>
            </a:r>
            <a:r>
              <a:rPr lang="en-US" altLang="ja-JP" dirty="0"/>
              <a:t> results as they are not reliable.</a:t>
            </a:r>
          </a:p>
          <a:p>
            <a:r>
              <a:rPr lang="en-US" altLang="ja-JP" dirty="0"/>
              <a:t>Currently, the SCPH iteration does not support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. Please use </a:t>
            </a:r>
            <a:r>
              <a:rPr lang="en-US" altLang="ja-JP" dirty="0">
                <a:latin typeface="Inconsolata Medium" panose="020B0609030003000000" pitchFamily="49" charset="0"/>
              </a:rPr>
              <a:t>NONANALYTIC=2 </a:t>
            </a:r>
            <a:r>
              <a:rPr lang="en-US" altLang="ja-JP" dirty="0"/>
              <a:t>instead. After the SCPH calculation finishes, you can switch to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 in the restart mode.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6936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8 Visualize finite-T phonon dispersion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0066F8-6C5C-8E43-BD76-86354EE83F68}"/>
              </a:ext>
            </a:extLst>
          </p:cNvPr>
          <p:cNvSpPr/>
          <p:nvPr/>
        </p:nvSpPr>
        <p:spPr>
          <a:xfrm>
            <a:off x="511502" y="1409251"/>
            <a:ext cx="558449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unset key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for [col=3:17] “STO_scph2-2.scph_bands”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2:col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1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replot for [col=2:16] “STO222_NA2.bands”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0495FD-0C20-314A-8640-B125E3C0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1" y="1004972"/>
            <a:ext cx="6313704" cy="57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4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9 Finite-T phonon DOS &amp; thermodynamic function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290E79-25A6-AD47-AC97-4CA8F82D3F44}"/>
              </a:ext>
            </a:extLst>
          </p:cNvPr>
          <p:cNvSpPr/>
          <p:nvPr/>
        </p:nvSpPr>
        <p:spPr>
          <a:xfrm>
            <a:off x="367047" y="1353918"/>
            <a:ext cx="345260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EMIN = -100; EMAX = 850; </a:t>
            </a:r>
            <a:b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C0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PRINTMSD = 1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872258-FA59-464E-B939-6B3DE3D78976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3966625" y="1361288"/>
            <a:ext cx="3016635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a few mins.)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ls -1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STO_scph2-2.scph_dos 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STO_scph2-2.scph_msd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STO_scph2-2.scph_thermo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</a:p>
        </p:txBody>
      </p:sp>
      <p:pic>
        <p:nvPicPr>
          <p:cNvPr id="4" name="図 3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89D1179-1A9E-364B-ADD9-21CDB1734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375" y="1231876"/>
            <a:ext cx="2937117" cy="26305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1591FF7-4A95-CB41-A5B9-0E4A76DEDDDE}"/>
              </a:ext>
            </a:extLst>
          </p:cNvPr>
          <p:cNvSpPr/>
          <p:nvPr/>
        </p:nvSpPr>
        <p:spPr>
          <a:xfrm>
            <a:off x="7516375" y="1144524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STO_scph2-2.scph_dos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EA8D324-6275-F144-9824-9D334A2AF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299" y="3939434"/>
            <a:ext cx="2674071" cy="239500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48EB6A-8A82-7041-8005-756E6EBB6923}"/>
              </a:ext>
            </a:extLst>
          </p:cNvPr>
          <p:cNvSpPr/>
          <p:nvPr/>
        </p:nvSpPr>
        <p:spPr>
          <a:xfrm>
            <a:off x="4121299" y="3831670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STO_scph2-2.scph_msd</a:t>
            </a:r>
          </a:p>
        </p:txBody>
      </p:sp>
      <p:pic>
        <p:nvPicPr>
          <p:cNvPr id="17" name="図 16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33CD2AF-CD23-744B-921A-0CE4A55D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81" y="4016336"/>
            <a:ext cx="2674072" cy="2395002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2E082BA-65E3-8A4D-8609-6E4564F292FE}"/>
              </a:ext>
            </a:extLst>
          </p:cNvPr>
          <p:cNvSpPr/>
          <p:nvPr/>
        </p:nvSpPr>
        <p:spPr>
          <a:xfrm>
            <a:off x="7738438" y="3939434"/>
            <a:ext cx="283923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STO_scph2-2.scph_thermo</a:t>
            </a:r>
          </a:p>
        </p:txBody>
      </p:sp>
    </p:spTree>
    <p:extLst>
      <p:ext uri="{BB962C8B-B14F-4D97-AF65-F5344CB8AC3E}">
        <p14:creationId xmlns:p14="http://schemas.microsoft.com/office/powerpoint/2010/main" val="2260398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10 Vibrational free-energy with anharmonic effects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520899" y="863893"/>
            <a:ext cx="9488466" cy="28315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less -S STO_scph2-2.scph_thermo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Cv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[in kB unit],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(QHA term) [Ry],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(SCPH correction) [Ry]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200.000000      9.847678e+00      1.765686e-02     -8.229922e-04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300.000000      1.199630e+01      1.133614e-02     -1.288478e-03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400.000000      1.308416e+01      2.664486e-03     -1.830096e-03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500.000000      1.368508e+01     -7.917466e-03     -2.431752e-03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600.000000      1.404528e+01     -2.008642e-02     -3.083231e-03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700.000000      1.427619e+01     -3.360391e-02     -3.777370e-03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800.000000      1.443238e+01     -4.828964e-02     -4.508830e-03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900.000000      1.454271e+01     -6.400361e-02     -5.273461e-03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1000.000000      1.462343e+01     -8.063448e-02     -6.067938e-03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6E0CDA-48B9-C445-8D23-2EF10354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5" y="4074003"/>
            <a:ext cx="5445864" cy="139514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251BF31-D9D2-D943-9609-2BEA7707B3E5}"/>
              </a:ext>
            </a:extLst>
          </p:cNvPr>
          <p:cNvSpPr/>
          <p:nvPr/>
        </p:nvSpPr>
        <p:spPr>
          <a:xfrm>
            <a:off x="1572017" y="3983786"/>
            <a:ext cx="4277638" cy="75698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AC1B9-EA07-C745-9E68-0D1920C99D4C}"/>
              </a:ext>
            </a:extLst>
          </p:cNvPr>
          <p:cNvSpPr/>
          <p:nvPr/>
        </p:nvSpPr>
        <p:spPr>
          <a:xfrm>
            <a:off x="1521912" y="3659563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  <a:latin typeface="Inconsolata" panose="020B0609030003000000" pitchFamily="49" charset="0"/>
              </a:rPr>
              <a:t>QHA term</a:t>
            </a: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94D5EBCC-DCBB-8E4F-B294-20AC10F02145}"/>
              </a:ext>
            </a:extLst>
          </p:cNvPr>
          <p:cNvSpPr/>
          <p:nvPr/>
        </p:nvSpPr>
        <p:spPr>
          <a:xfrm>
            <a:off x="5200039" y="371998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16616EF-9655-4446-B795-758BA8A1A1F1}"/>
              </a:ext>
            </a:extLst>
          </p:cNvPr>
          <p:cNvSpPr/>
          <p:nvPr/>
        </p:nvSpPr>
        <p:spPr>
          <a:xfrm>
            <a:off x="1369947" y="4796117"/>
            <a:ext cx="4861751" cy="718136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9FBEAEB-7B5A-0E40-947F-06BF33E45A3B}"/>
              </a:ext>
            </a:extLst>
          </p:cNvPr>
          <p:cNvSpPr/>
          <p:nvPr/>
        </p:nvSpPr>
        <p:spPr>
          <a:xfrm>
            <a:off x="1453020" y="5553099"/>
            <a:ext cx="191590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  <a:latin typeface="Inconsolata" panose="020B0609030003000000" pitchFamily="49" charset="0"/>
              </a:rPr>
              <a:t>Correction term</a:t>
            </a:r>
            <a:endParaRPr lang="ja-JP" altLang="en-US">
              <a:solidFill>
                <a:srgbClr val="00B0F0"/>
              </a:solidFill>
            </a:endParaRPr>
          </a:p>
        </p:txBody>
      </p:sp>
      <p:sp>
        <p:nvSpPr>
          <p:cNvPr id="22" name="上矢印 21">
            <a:extLst>
              <a:ext uri="{FF2B5EF4-FFF2-40B4-BE49-F238E27FC236}">
                <a16:creationId xmlns:a16="http://schemas.microsoft.com/office/drawing/2014/main" id="{8DC7CC6B-4E3C-864A-A67D-1F679438154D}"/>
              </a:ext>
            </a:extLst>
          </p:cNvPr>
          <p:cNvSpPr/>
          <p:nvPr/>
        </p:nvSpPr>
        <p:spPr>
          <a:xfrm rot="1937557">
            <a:off x="6225176" y="3767739"/>
            <a:ext cx="292738" cy="956072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1403A4D-2349-634B-A81C-8F59083A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51" y="3844229"/>
            <a:ext cx="3173892" cy="28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11 Classical limit (optional)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8A560F-56EA-B84C-BF47-D2FE97811D2D}"/>
              </a:ext>
            </a:extLst>
          </p:cNvPr>
          <p:cNvSpPr/>
          <p:nvPr/>
        </p:nvSpPr>
        <p:spPr>
          <a:xfrm>
            <a:off x="285628" y="1392422"/>
            <a:ext cx="322792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_CL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EMIN = -100; EMAX = 850; 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CLASSICAL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2660FA-49F8-C442-9598-0C1A5F0C4F71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2ABA75-060F-0046-B449-997DB7A7D4EC}"/>
              </a:ext>
            </a:extLst>
          </p:cNvPr>
          <p:cNvSpPr/>
          <p:nvPr/>
        </p:nvSpPr>
        <p:spPr>
          <a:xfrm>
            <a:off x="3780979" y="301350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47038654-F634-A249-AE67-5A659CDADC95}"/>
              </a:ext>
            </a:extLst>
          </p:cNvPr>
          <p:cNvSpPr txBox="1">
            <a:spLocks/>
          </p:cNvSpPr>
          <p:nvPr/>
        </p:nvSpPr>
        <p:spPr>
          <a:xfrm>
            <a:off x="3717975" y="1394455"/>
            <a:ext cx="7731198" cy="1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latin typeface="+mn-lt"/>
              </a:rPr>
              <a:t>By setting </a:t>
            </a:r>
            <a:r>
              <a:rPr lang="en" altLang="ja-JP" sz="1800" dirty="0">
                <a:latin typeface="Inconsolata Medium" panose="020B0609030003000000" pitchFamily="49" charset="0"/>
              </a:rPr>
              <a:t>CLASSICAL=1</a:t>
            </a:r>
            <a:r>
              <a:rPr lang="en" altLang="ja-JP" sz="1800" dirty="0">
                <a:latin typeface="+mn-lt"/>
              </a:rPr>
              <a:t>, the code uses classical statistics instead of the quantum version. </a:t>
            </a:r>
          </a:p>
          <a:p>
            <a:r>
              <a:rPr lang="en" altLang="ja-JP" sz="1800" dirty="0">
                <a:latin typeface="+mn-lt"/>
              </a:rPr>
              <a:t>This flag affects SCPH results, thermodynamic functions, and lattice thermal conductivity.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B1E44A-51C7-A54E-9C3B-ED97E884BB5C}"/>
              </a:ext>
            </a:extLst>
          </p:cNvPr>
          <p:cNvSpPr/>
          <p:nvPr/>
        </p:nvSpPr>
        <p:spPr>
          <a:xfrm>
            <a:off x="4012504" y="3597006"/>
            <a:ext cx="694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Run the SCPH calculation again with </a:t>
            </a:r>
            <a:r>
              <a:rPr lang="en" altLang="ja-JP" dirty="0">
                <a:latin typeface="Inconsolata Medium" panose="020B0609030003000000" pitchFamily="49" charset="0"/>
              </a:rPr>
              <a:t>CLASSICAL=1 </a:t>
            </a:r>
            <a:r>
              <a:rPr lang="en" altLang="ja-JP" dirty="0"/>
              <a:t>and check how the results change.</a:t>
            </a:r>
          </a:p>
        </p:txBody>
      </p:sp>
    </p:spTree>
    <p:extLst>
      <p:ext uri="{BB962C8B-B14F-4D97-AF65-F5344CB8AC3E}">
        <p14:creationId xmlns:p14="http://schemas.microsoft.com/office/powerpoint/2010/main" val="97932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3.12 Summary of part 3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724462" y="5322350"/>
            <a:ext cx="10497975" cy="137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and self-consistent phonon calculations of cubic SrTiO3.</a:t>
            </a:r>
          </a:p>
          <a:p>
            <a:r>
              <a:rPr lang="en" altLang="ja-JP" sz="1800" dirty="0"/>
              <a:t>Unstable soft modes can be stabilized by quartic anharmonicity at finite temperatures.</a:t>
            </a:r>
          </a:p>
          <a:p>
            <a:r>
              <a:rPr lang="en" altLang="ja-JP" sz="1800" dirty="0"/>
              <a:t>Anharmonic vibrational free energy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449" y="1038049"/>
            <a:ext cx="9250531" cy="3889034"/>
          </a:xfrm>
          <a:prstGeom prst="rect">
            <a:avLst/>
          </a:prstGeom>
        </p:spPr>
      </p:pic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D9BC823-2E91-EA42-8B84-47D30FC00450}"/>
              </a:ext>
            </a:extLst>
          </p:cNvPr>
          <p:cNvSpPr/>
          <p:nvPr/>
        </p:nvSpPr>
        <p:spPr>
          <a:xfrm>
            <a:off x="5351460" y="1038049"/>
            <a:ext cx="5154520" cy="216143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673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Summary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B5106B2-8138-2647-BF78-84BBF8D6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62" y="1243035"/>
            <a:ext cx="11221776" cy="4644024"/>
          </a:xfrm>
        </p:spPr>
        <p:txBody>
          <a:bodyPr>
            <a:normAutofit/>
          </a:bodyPr>
          <a:lstStyle/>
          <a:p>
            <a:r>
              <a:rPr lang="en-US" altLang="ja-JP" dirty="0"/>
              <a:t>Fundamental theory of phonon anharmonicity</a:t>
            </a:r>
          </a:p>
          <a:p>
            <a:r>
              <a:rPr lang="en-US" altLang="ja-JP" dirty="0"/>
              <a:t>Three major features of ALAMODE: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force constant estimation </a:t>
            </a:r>
            <a:r>
              <a:rPr lang="en-US" altLang="ja-JP" dirty="0"/>
              <a:t>(</a:t>
            </a:r>
            <a:r>
              <a:rPr lang="en-US" altLang="ja-JP" dirty="0">
                <a:latin typeface="Inconsolata Medium" panose="020B0609030003000000" pitchFamily="49" charset="0"/>
              </a:rPr>
              <a:t>ALM</a:t>
            </a:r>
            <a:r>
              <a:rPr lang="en-US" altLang="ja-JP" dirty="0"/>
              <a:t>),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lattice thermal conductivity calculation</a:t>
            </a:r>
            <a:r>
              <a:rPr lang="en-US" altLang="ja-JP" dirty="0"/>
              <a:t>, and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self-consistent phonon calculation</a:t>
            </a:r>
            <a:r>
              <a:rPr lang="en-US" altLang="ja-JP" dirty="0"/>
              <a:t> (</a:t>
            </a:r>
            <a:r>
              <a:rPr lang="en-US" altLang="ja-JP" dirty="0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Many functionalities not covered today: see the documentation page for details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ALM python API </a:t>
            </a:r>
            <a:r>
              <a:rPr lang="en-US" altLang="ja-JP" dirty="0"/>
              <a:t>is under development: visit </a:t>
            </a: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https://github.com/ttadano/ALM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r>
              <a:rPr lang="en-US" altLang="ja-JP" dirty="0">
                <a:latin typeface="+mn-lt"/>
              </a:rPr>
              <a:t>If you have a question, please email me (or create an issue on GitHub repository).</a:t>
            </a:r>
          </a:p>
          <a:p>
            <a:r>
              <a:rPr lang="en-US" altLang="ja-JP" dirty="0">
                <a:latin typeface="+mn-lt"/>
              </a:rPr>
              <a:t>Your contribution to the phonon calculation community and ALAMODE code is very welcome.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859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2EEF27C-945A-5045-BD57-4AA9F484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4" y="823722"/>
            <a:ext cx="3554428" cy="59339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ALAMODE workflow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179E952-22EA-7D40-BF58-37849A1D681E}"/>
              </a:ext>
            </a:extLst>
          </p:cNvPr>
          <p:cNvSpPr txBox="1"/>
          <p:nvPr/>
        </p:nvSpPr>
        <p:spPr>
          <a:xfrm>
            <a:off x="2257428" y="875839"/>
            <a:ext cx="177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Blue: DFT/FF code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ALM code</a:t>
            </a:r>
            <a:endParaRPr kumimoji="1" lang="ja-JP" altLang="en-US" sz="160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1B89F-A8A2-2649-A429-3E27D0AE5339}"/>
              </a:ext>
            </a:extLst>
          </p:cNvPr>
          <p:cNvSpPr/>
          <p:nvPr/>
        </p:nvSpPr>
        <p:spPr>
          <a:xfrm>
            <a:off x="4681408" y="1313277"/>
            <a:ext cx="6370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ALAMODE package includes two independent codes: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ALM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       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Force constant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           </a:t>
            </a:r>
            <a:r>
              <a:rPr kumimoji="1" lang="en-US" altLang="ja-JP" dirty="0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endParaRPr kumimoji="1" lang="en-US" altLang="ja-JP" dirty="0">
              <a:latin typeface="+mj-lt"/>
              <a:cs typeface="Gill Sans" panose="020B0502020104020203" pitchFamily="34" charset="-79"/>
            </a:endParaRPr>
          </a:p>
          <a:p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ANPHON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Phonon property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</a:t>
            </a:r>
            <a:r>
              <a:rPr kumimoji="1" lang="en-US" altLang="ja-JP" dirty="0" err="1">
                <a:solidFill>
                  <a:srgbClr val="FF2F92"/>
                </a:solidFill>
                <a:latin typeface="+mj-lt"/>
                <a:cs typeface="Gill Sans" panose="020B0502020104020203" pitchFamily="34" charset="-79"/>
              </a:rPr>
              <a:t>MPI</a:t>
            </a:r>
            <a:r>
              <a:rPr kumimoji="1" lang="en-US" altLang="ja-JP" dirty="0" err="1">
                <a:latin typeface="+mj-lt"/>
                <a:cs typeface="Gill Sans" panose="020B0502020104020203" pitchFamily="34" charset="-79"/>
              </a:rPr>
              <a:t>+</a:t>
            </a:r>
            <a:r>
              <a:rPr kumimoji="1" lang="en-US" altLang="ja-JP" dirty="0" err="1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endParaRPr kumimoji="1" lang="ja-JP" altLang="en-US">
              <a:solidFill>
                <a:srgbClr val="00EB6B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F58228-132C-A542-87EE-64E49067A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853" y="3516566"/>
            <a:ext cx="7709290" cy="324107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4147DC-A63A-D942-8B7C-1DD815C73A95}"/>
              </a:ext>
            </a:extLst>
          </p:cNvPr>
          <p:cNvSpPr/>
          <p:nvPr/>
        </p:nvSpPr>
        <p:spPr>
          <a:xfrm>
            <a:off x="9742876" y="3516566"/>
            <a:ext cx="219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ANPHON code</a:t>
            </a:r>
            <a:endParaRPr kumimoji="1" lang="ja-JP" altLang="en-US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63F0FD-1536-7D4B-8842-8EA001AB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5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8557C68-21EF-B644-A4CE-CFF9C231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545" y="1476578"/>
            <a:ext cx="2895398" cy="3145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Taylor expansion of potential energy surface</a:t>
            </a:r>
            <a:endParaRPr kumimoji="1" lang="ja-JP" altLang="en-US" sz="320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8D7A440-B230-A441-BB10-4AF44A4D867A}"/>
              </a:ext>
            </a:extLst>
          </p:cNvPr>
          <p:cNvGrpSpPr/>
          <p:nvPr/>
        </p:nvGrpSpPr>
        <p:grpSpPr>
          <a:xfrm>
            <a:off x="7433929" y="3049078"/>
            <a:ext cx="1588814" cy="929538"/>
            <a:chOff x="7099300" y="2047515"/>
            <a:chExt cx="1588814" cy="929538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2D02FB67-FCD6-6E4D-88E0-9B1EE1EC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0" y="2047515"/>
              <a:ext cx="1117600" cy="1778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E31D726-869E-FC43-AF6F-C39425821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0" y="2349520"/>
              <a:ext cx="241300" cy="190500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A43606B-FD04-A947-A2FB-80CF843D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00" y="2718285"/>
              <a:ext cx="254000" cy="127000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6C36DBF-5357-9A47-8321-447267EB9F48}"/>
                </a:ext>
              </a:extLst>
            </p:cNvPr>
            <p:cNvSpPr txBox="1"/>
            <p:nvPr/>
          </p:nvSpPr>
          <p:spPr>
            <a:xfrm>
              <a:off x="7317226" y="229076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Cell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961C237-AC57-A945-A6A2-B179143A90EF}"/>
                </a:ext>
              </a:extLst>
            </p:cNvPr>
            <p:cNvSpPr txBox="1"/>
            <p:nvPr/>
          </p:nvSpPr>
          <p:spPr>
            <a:xfrm>
              <a:off x="7317226" y="260772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Atom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6588043C-B8FD-9441-8D85-9E5A0D281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" y="6188100"/>
            <a:ext cx="2705100" cy="3048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75B6459-97AD-9649-AC04-51A6FC74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624" y="6220213"/>
            <a:ext cx="762000" cy="3048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520EAC1-FE4D-4C42-A672-3C70775CF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34" y="3103451"/>
            <a:ext cx="10744200" cy="2717800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4E58287-CA62-EE4D-A888-EB325C5F17B6}"/>
              </a:ext>
            </a:extLst>
          </p:cNvPr>
          <p:cNvSpPr/>
          <p:nvPr/>
        </p:nvSpPr>
        <p:spPr>
          <a:xfrm>
            <a:off x="3491556" y="6174442"/>
            <a:ext cx="7910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where                 is the atomic position optimized by DFT (T = 0 K).</a:t>
            </a:r>
            <a:endParaRPr lang="ja-JP" altLang="en-US"/>
          </a:p>
        </p:txBody>
      </p:sp>
      <p:sp>
        <p:nvSpPr>
          <p:cNvPr id="34" name="コンテンツ プレースホルダー 33">
            <a:extLst>
              <a:ext uri="{FF2B5EF4-FFF2-40B4-BE49-F238E27FC236}">
                <a16:creationId xmlns:a16="http://schemas.microsoft.com/office/drawing/2014/main" id="{E5EBFB21-7615-A544-9062-18959D3B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49" y="1391348"/>
            <a:ext cx="7934803" cy="1392397"/>
          </a:xfrm>
        </p:spPr>
        <p:txBody>
          <a:bodyPr>
            <a:normAutofit lnSpcReduction="10000"/>
          </a:bodyPr>
          <a:lstStyle/>
          <a:p>
            <a:r>
              <a:rPr lang="en-US" altLang="ja-JP" sz="1800" dirty="0"/>
              <a:t>Born-Oppenheimer approximation</a:t>
            </a:r>
          </a:p>
          <a:p>
            <a:r>
              <a:rPr lang="en-US" altLang="ja-JP" sz="1800" dirty="0"/>
              <a:t>Potential energy is an analytic function of atomic displacements</a:t>
            </a:r>
          </a:p>
          <a:p>
            <a:r>
              <a:rPr lang="en-US" altLang="ja-JP" sz="1800" dirty="0"/>
              <a:t>Displacements are small enough compared to the interatomic distance</a:t>
            </a:r>
            <a:endParaRPr lang="ja-JP" altLang="en-US" sz="180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0528880-6347-9549-B176-9FFC681E44FE}"/>
              </a:ext>
            </a:extLst>
          </p:cNvPr>
          <p:cNvSpPr/>
          <p:nvPr/>
        </p:nvSpPr>
        <p:spPr>
          <a:xfrm>
            <a:off x="247107" y="1007869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solidFill>
                  <a:schemeClr val="accent3"/>
                </a:solidFill>
                <a:cs typeface="Gill Sans" panose="020B0502020104020203" pitchFamily="34" charset="-79"/>
              </a:rPr>
              <a:t>Assumption</a:t>
            </a:r>
            <a:endParaRPr lang="ja-JP" altLang="en-US" sz="20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1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Interatomic force constant (</a:t>
            </a:r>
            <a:r>
              <a:rPr lang="en-US" altLang="ja-JP" b="1" dirty="0"/>
              <a:t>IFC</a:t>
            </a:r>
            <a:r>
              <a:rPr lang="en-US" altLang="ja-JP" dirty="0"/>
              <a:t>)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898C52-3395-CE4D-977E-55B86CCA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22" y="1160334"/>
            <a:ext cx="10542494" cy="4853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  </a:t>
            </a:r>
            <a:r>
              <a:rPr lang="en-US" altLang="ja-JP" dirty="0" err="1"/>
              <a:t>th</a:t>
            </a:r>
            <a:r>
              <a:rPr lang="en-US" altLang="ja-JP" dirty="0"/>
              <a:t>-order IFC is defined as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31D2DD-378A-D949-BF02-B2B141C3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4" y="1314409"/>
            <a:ext cx="152400" cy="127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10CB4F-970C-5441-9249-41EAD9D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18" y="1829893"/>
            <a:ext cx="7292234" cy="751923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コンテンツ プレースホルダー 3">
            <a:extLst>
              <a:ext uri="{FF2B5EF4-FFF2-40B4-BE49-F238E27FC236}">
                <a16:creationId xmlns:a16="http://schemas.microsoft.com/office/drawing/2014/main" id="{A9AFD5BF-B32B-1D43-976A-CB696EE018D0}"/>
              </a:ext>
            </a:extLst>
          </p:cNvPr>
          <p:cNvSpPr txBox="1">
            <a:spLocks/>
          </p:cNvSpPr>
          <p:nvPr/>
        </p:nvSpPr>
        <p:spPr>
          <a:xfrm>
            <a:off x="924961" y="3141779"/>
            <a:ext cx="10542494" cy="220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/>
              <a:t>Second-order (</a:t>
            </a:r>
            <a:r>
              <a:rPr lang="en-US" altLang="ja-JP" dirty="0">
                <a:solidFill>
                  <a:schemeClr val="accent3"/>
                </a:solidFill>
              </a:rPr>
              <a:t>harmonic</a:t>
            </a:r>
            <a:r>
              <a:rPr lang="en-US" altLang="ja-JP" dirty="0"/>
              <a:t>)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T = 0 K.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Third-order       (</a:t>
            </a:r>
            <a:r>
              <a:rPr lang="en-US" altLang="ja-JP" dirty="0">
                <a:solidFill>
                  <a:schemeClr val="accent3"/>
                </a:solidFill>
              </a:rPr>
              <a:t>cubic</a:t>
            </a:r>
            <a:r>
              <a:rPr lang="en-US" altLang="ja-JP" dirty="0"/>
              <a:t>)  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Phonon-phonon scattering, thermal expansion, …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Fourth-order    (</a:t>
            </a:r>
            <a:r>
              <a:rPr lang="en-US" altLang="ja-JP" dirty="0">
                <a:solidFill>
                  <a:schemeClr val="accent3"/>
                </a:solidFill>
              </a:rPr>
              <a:t>quartic</a:t>
            </a:r>
            <a:r>
              <a:rPr lang="en-US" altLang="ja-JP" dirty="0"/>
              <a:t>)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finite temperature, …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99605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{5B4B2A6B-AE17-3C40-87AF-7130BD0354E1}tf10001062</Template>
  <TotalTime>2976</TotalTime>
  <Words>4112</Words>
  <Application>Microsoft Macintosh PowerPoint</Application>
  <PresentationFormat>ワイド画面</PresentationFormat>
  <Paragraphs>910</Paragraphs>
  <Slides>67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81" baseType="lpstr">
      <vt:lpstr>Lato</vt:lpstr>
      <vt:lpstr>游ゴシック</vt:lpstr>
      <vt:lpstr>Arial</vt:lpstr>
      <vt:lpstr>Century Gothic</vt:lpstr>
      <vt:lpstr>Georgia</vt:lpstr>
      <vt:lpstr>Gill Sans</vt:lpstr>
      <vt:lpstr>Gill Sans SemiBold</vt:lpstr>
      <vt:lpstr>Helvetica</vt:lpstr>
      <vt:lpstr>Inconsolata</vt:lpstr>
      <vt:lpstr>Inconsolata Medium</vt:lpstr>
      <vt:lpstr>Times New Roman</vt:lpstr>
      <vt:lpstr>Wingdings</vt:lpstr>
      <vt:lpstr>Wingdings 3</vt:lpstr>
      <vt:lpstr>イオン</vt:lpstr>
      <vt:lpstr>CCMS hands-on: ALAMODE</vt:lpstr>
      <vt:lpstr>Outline</vt:lpstr>
      <vt:lpstr>ALAMODE</vt:lpstr>
      <vt:lpstr>Main features</vt:lpstr>
      <vt:lpstr>Requirements</vt:lpstr>
      <vt:lpstr>Applications</vt:lpstr>
      <vt:lpstr>ALAMODE workflow</vt:lpstr>
      <vt:lpstr>Taylor expansion of potential energy surface</vt:lpstr>
      <vt:lpstr>Interatomic force constant (IFC)</vt:lpstr>
      <vt:lpstr>Harmonic approximation (HA)</vt:lpstr>
      <vt:lpstr>Limitation of HA</vt:lpstr>
      <vt:lpstr>Perturbative treatment of anharmonicity</vt:lpstr>
      <vt:lpstr>Anharmonic phonon self-energy</vt:lpstr>
      <vt:lpstr>Bubble self-energy</vt:lpstr>
      <vt:lpstr>Limitation of the perturbative treatment</vt:lpstr>
      <vt:lpstr>Self-consistent phonon (SCP) theory</vt:lpstr>
      <vt:lpstr>How to update ρ (effective non-interacting Hamiltonian)?</vt:lpstr>
      <vt:lpstr>An intuitive view of SCP calculation</vt:lpstr>
      <vt:lpstr>Boltzmann transport theory (BTE)</vt:lpstr>
      <vt:lpstr>Lattice thermal conductivity</vt:lpstr>
      <vt:lpstr>First-principles calculation of IFCs</vt:lpstr>
      <vt:lpstr>Direct method (finite difference)</vt:lpstr>
      <vt:lpstr>Direct method (linear regression)</vt:lpstr>
      <vt:lpstr>Direct method (linear regression)</vt:lpstr>
      <vt:lpstr>Symmetry relationships between IFCs</vt:lpstr>
      <vt:lpstr>Constraints between IFCs</vt:lpstr>
      <vt:lpstr>Dynamical matrix</vt:lpstr>
      <vt:lpstr>Non-analytic (NA) correction</vt:lpstr>
      <vt:lpstr>Installation of ALAMODE</vt:lpstr>
      <vt:lpstr>Download</vt:lpstr>
      <vt:lpstr>Hands-on: part 1 </vt:lpstr>
      <vt:lpstr>1.1 Create a supercell</vt:lpstr>
      <vt:lpstr>1.2 Create an ALM input and run ALM</vt:lpstr>
      <vt:lpstr>1.3 Generate displaced structures</vt:lpstr>
      <vt:lpstr>1.4 Anharmonic force constants</vt:lpstr>
      <vt:lpstr>1.5 Calculate forces with a DFT/FF code</vt:lpstr>
      <vt:lpstr>1.6 Parse displacement-force datasets</vt:lpstr>
      <vt:lpstr>1.7 Extract force constants</vt:lpstr>
      <vt:lpstr>1.8 Summary of part 1</vt:lpstr>
      <vt:lpstr>Hands-on: part 2 </vt:lpstr>
      <vt:lpstr>2.1 Calculate phonon dispersion curves</vt:lpstr>
      <vt:lpstr>2.2 Calculate phonon DOS</vt:lpstr>
      <vt:lpstr>2.3 Thermodynamics functions</vt:lpstr>
      <vt:lpstr>2.4 Mean square displacements</vt:lpstr>
      <vt:lpstr>2.5 Lattice thermal conductivity (LTC)</vt:lpstr>
      <vt:lpstr>2.6 LTC with phonon-isotope scattering</vt:lpstr>
      <vt:lpstr>2.7 LTC with phonon-boundary scattering</vt:lpstr>
      <vt:lpstr>2.8 Lattice thermal conductivity spectrum</vt:lpstr>
      <vt:lpstr>2.9 Phonon lifetime &amp; mean-free-path</vt:lpstr>
      <vt:lpstr>2.10 Cumulative thermal conductivity</vt:lpstr>
      <vt:lpstr>2.11 Convergence check</vt:lpstr>
      <vt:lpstr>2.12 Summary of part 2</vt:lpstr>
      <vt:lpstr>Hands-on: part 3 </vt:lpstr>
      <vt:lpstr>3.0 Details of the provided data</vt:lpstr>
      <vt:lpstr>3.1 Harmonic IFCs &amp; harmonic phonons</vt:lpstr>
      <vt:lpstr>3.2 LO-TO splitting</vt:lpstr>
      <vt:lpstr>3.3 Anharmonic IFCs</vt:lpstr>
      <vt:lpstr>3.4 Self-consistent phonon (SCPH) calculation</vt:lpstr>
      <vt:lpstr>3.5 Run SCPH calculation</vt:lpstr>
      <vt:lpstr>3.6 Output files of SCPH calculation</vt:lpstr>
      <vt:lpstr>3.7 Important notes on SCPH</vt:lpstr>
      <vt:lpstr>3.8 Visualize finite-T phonon dispersion</vt:lpstr>
      <vt:lpstr>3.9 Finite-T phonon DOS &amp; thermodynamic function</vt:lpstr>
      <vt:lpstr>3.10 Vibrational free-energy with anharmonic effects</vt:lpstr>
      <vt:lpstr>3.11 Classical limit (optional)</vt:lpstr>
      <vt:lpstr>3.12 Summary of part 3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 hands-on: ALAMODE</dc:title>
  <dc:creator>Tadano Terumasa</dc:creator>
  <cp:lastModifiedBy>Tadano Terumasa</cp:lastModifiedBy>
  <cp:revision>536</cp:revision>
  <cp:lastPrinted>2019-05-16T09:26:44Z</cp:lastPrinted>
  <dcterms:created xsi:type="dcterms:W3CDTF">2019-05-10T07:22:31Z</dcterms:created>
  <dcterms:modified xsi:type="dcterms:W3CDTF">2019-05-16T09:40:43Z</dcterms:modified>
</cp:coreProperties>
</file>